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56" r:id="rId3"/>
    <p:sldId id="260" r:id="rId4"/>
    <p:sldId id="261" r:id="rId5"/>
    <p:sldId id="262" r:id="rId6"/>
    <p:sldId id="269" r:id="rId7"/>
    <p:sldId id="280" r:id="rId8"/>
    <p:sldId id="279" r:id="rId9"/>
    <p:sldId id="281" r:id="rId10"/>
    <p:sldId id="282" r:id="rId11"/>
    <p:sldId id="283" r:id="rId12"/>
    <p:sldId id="258" r:id="rId13"/>
    <p:sldId id="259" r:id="rId14"/>
    <p:sldId id="285" r:id="rId15"/>
    <p:sldId id="284" r:id="rId16"/>
    <p:sldId id="270" r:id="rId17"/>
    <p:sldId id="286" r:id="rId18"/>
    <p:sldId id="263" r:id="rId19"/>
    <p:sldId id="276" r:id="rId20"/>
    <p:sldId id="277" r:id="rId21"/>
    <p:sldId id="290" r:id="rId22"/>
    <p:sldId id="289" r:id="rId23"/>
    <p:sldId id="287" r:id="rId24"/>
    <p:sldId id="291" r:id="rId25"/>
    <p:sldId id="278" r:id="rId26"/>
    <p:sldId id="267" r:id="rId27"/>
    <p:sldId id="265" r:id="rId28"/>
    <p:sldId id="264" r:id="rId29"/>
    <p:sldId id="288" r:id="rId30"/>
    <p:sldId id="272" r:id="rId31"/>
    <p:sldId id="274" r:id="rId32"/>
    <p:sldId id="27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639" autoAdjust="0"/>
  </p:normalViewPr>
  <p:slideViewPr>
    <p:cSldViewPr snapToGrid="0">
      <p:cViewPr>
        <p:scale>
          <a:sx n="50" d="100"/>
          <a:sy n="50" d="100"/>
        </p:scale>
        <p:origin x="1906" y="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AD3B86-10A9-4B13-B006-EAE52A1E2616}" type="datetimeFigureOut">
              <a:rPr lang="en-US" smtClean="0"/>
              <a:t>5/3/2018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31148-C668-4029-837A-1D078C4FB422}" type="slidenum">
              <a:rPr lang="en-US" smtClean="0"/>
              <a:t>‹#›</a:t>
            </a:fld>
            <a:endParaRPr lang="en-US"/>
          </a:p>
        </p:txBody>
      </p:sp>
    </p:spTree>
    <p:extLst>
      <p:ext uri="{BB962C8B-B14F-4D97-AF65-F5344CB8AC3E}">
        <p14:creationId xmlns:p14="http://schemas.microsoft.com/office/powerpoint/2010/main" val="946376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F31148-C668-4029-837A-1D078C4FB422}" type="slidenum">
              <a:rPr lang="en-US" smtClean="0"/>
              <a:t>1</a:t>
            </a:fld>
            <a:endParaRPr lang="en-US"/>
          </a:p>
        </p:txBody>
      </p:sp>
    </p:spTree>
    <p:extLst>
      <p:ext uri="{BB962C8B-B14F-4D97-AF65-F5344CB8AC3E}">
        <p14:creationId xmlns:p14="http://schemas.microsoft.com/office/powerpoint/2010/main" val="1464789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1</a:t>
            </a:r>
            <a:r>
              <a:rPr lang="en-US" baseline="0" dirty="0" smtClean="0"/>
              <a:t> neuron can do. </a:t>
            </a:r>
          </a:p>
          <a:p>
            <a:endParaRPr lang="en-US" baseline="0" dirty="0" smtClean="0"/>
          </a:p>
          <a:p>
            <a:r>
              <a:rPr lang="en-US" baseline="0" dirty="0" smtClean="0"/>
              <a:t>If we cascade the neurons as they are in brain, then we would have a convolutional neural network (CNN)</a:t>
            </a:r>
            <a:br>
              <a:rPr lang="en-US" baseline="0" dirty="0" smtClean="0"/>
            </a:br>
            <a:endParaRPr lang="en-US" baseline="0" dirty="0" smtClean="0"/>
          </a:p>
          <a:p>
            <a:r>
              <a:rPr lang="en-US" baseline="0" dirty="0" smtClean="0"/>
              <a:t>Generally there are pulling layers which subsample the data.</a:t>
            </a:r>
          </a:p>
          <a:p>
            <a:endParaRPr lang="en-US" baseline="0" dirty="0" smtClean="0"/>
          </a:p>
          <a:p>
            <a:r>
              <a:rPr lang="en-US" baseline="0" dirty="0" smtClean="0"/>
              <a:t>There are two reasons of subsampling.</a:t>
            </a:r>
          </a:p>
          <a:p>
            <a:r>
              <a:rPr lang="en-US" baseline="0" dirty="0" smtClean="0"/>
              <a:t>1- Finding what is really representative and reducing the amount of data to be held to represent feature space. In other words, less number of weights to remember.</a:t>
            </a:r>
          </a:p>
          <a:p>
            <a:r>
              <a:rPr lang="en-US" baseline="0" dirty="0" smtClean="0"/>
              <a:t>2- Achieving to a fully connected layer, so there could be a relationship mining in over all picture as well. </a:t>
            </a:r>
          </a:p>
          <a:p>
            <a:r>
              <a:rPr lang="en-US" baseline="0" dirty="0" smtClean="0"/>
              <a:t>    For instance, not only looking at this robot hand and deciding that it is a robot, instead looking at over all image and deciding that all these features around this input give significant values when they come together, their spatial relationship shows me that it looks like a robot.</a:t>
            </a:r>
          </a:p>
          <a:p>
            <a:r>
              <a:rPr lang="en-US" baseline="0" dirty="0" smtClean="0"/>
              <a:t>That is the contribution of the fully connected layer or layers to make the CNN more intelligent. Maybe more intelligent than the neural networks that we have learned in 90s.  </a:t>
            </a:r>
          </a:p>
        </p:txBody>
      </p:sp>
      <p:sp>
        <p:nvSpPr>
          <p:cNvPr id="4" name="Slide Number Placeholder 3"/>
          <p:cNvSpPr>
            <a:spLocks noGrp="1"/>
          </p:cNvSpPr>
          <p:nvPr>
            <p:ph type="sldNum" sz="quarter" idx="10"/>
          </p:nvPr>
        </p:nvSpPr>
        <p:spPr/>
        <p:txBody>
          <a:bodyPr/>
          <a:lstStyle/>
          <a:p>
            <a:fld id="{3BF31148-C668-4029-837A-1D078C4FB422}" type="slidenum">
              <a:rPr lang="en-US" smtClean="0"/>
              <a:t>11</a:t>
            </a:fld>
            <a:endParaRPr lang="en-US"/>
          </a:p>
        </p:txBody>
      </p:sp>
    </p:spTree>
    <p:extLst>
      <p:ext uri="{BB962C8B-B14F-4D97-AF65-F5344CB8AC3E}">
        <p14:creationId xmlns:p14="http://schemas.microsoft.com/office/powerpoint/2010/main" val="1216085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network architecture</a:t>
            </a:r>
            <a:r>
              <a:rPr lang="en-US" baseline="0" dirty="0" smtClean="0"/>
              <a:t> looks like this.</a:t>
            </a:r>
            <a:endParaRPr lang="en-US" dirty="0"/>
          </a:p>
        </p:txBody>
      </p:sp>
      <p:sp>
        <p:nvSpPr>
          <p:cNvPr id="4" name="Slide Number Placeholder 3"/>
          <p:cNvSpPr>
            <a:spLocks noGrp="1"/>
          </p:cNvSpPr>
          <p:nvPr>
            <p:ph type="sldNum" sz="quarter" idx="10"/>
          </p:nvPr>
        </p:nvSpPr>
        <p:spPr/>
        <p:txBody>
          <a:bodyPr/>
          <a:lstStyle/>
          <a:p>
            <a:fld id="{3BF31148-C668-4029-837A-1D078C4FB422}" type="slidenum">
              <a:rPr lang="en-US" smtClean="0"/>
              <a:t>12</a:t>
            </a:fld>
            <a:endParaRPr lang="en-US"/>
          </a:p>
        </p:txBody>
      </p:sp>
    </p:spTree>
    <p:extLst>
      <p:ext uri="{BB962C8B-B14F-4D97-AF65-F5344CB8AC3E}">
        <p14:creationId xmlns:p14="http://schemas.microsoft.com/office/powerpoint/2010/main" val="2134076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network architecture</a:t>
            </a:r>
            <a:r>
              <a:rPr lang="en-US" baseline="0" dirty="0" smtClean="0"/>
              <a:t> looks like this.</a:t>
            </a:r>
            <a:endParaRPr lang="en-US" dirty="0"/>
          </a:p>
        </p:txBody>
      </p:sp>
      <p:sp>
        <p:nvSpPr>
          <p:cNvPr id="4" name="Slide Number Placeholder 3"/>
          <p:cNvSpPr>
            <a:spLocks noGrp="1"/>
          </p:cNvSpPr>
          <p:nvPr>
            <p:ph type="sldNum" sz="quarter" idx="10"/>
          </p:nvPr>
        </p:nvSpPr>
        <p:spPr/>
        <p:txBody>
          <a:bodyPr/>
          <a:lstStyle/>
          <a:p>
            <a:fld id="{3BF31148-C668-4029-837A-1D078C4FB422}" type="slidenum">
              <a:rPr lang="en-US" smtClean="0"/>
              <a:t>14</a:t>
            </a:fld>
            <a:endParaRPr lang="en-US"/>
          </a:p>
        </p:txBody>
      </p:sp>
    </p:spTree>
    <p:extLst>
      <p:ext uri="{BB962C8B-B14F-4D97-AF65-F5344CB8AC3E}">
        <p14:creationId xmlns:p14="http://schemas.microsoft.com/office/powerpoint/2010/main" val="2412477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More understanding of how convolutional layers behave</a:t>
            </a:r>
          </a:p>
          <a:p>
            <a:pPr marL="171450" indent="-171450">
              <a:buFontTx/>
              <a:buChar char="-"/>
            </a:pPr>
            <a:r>
              <a:rPr lang="en-US" baseline="0" dirty="0" smtClean="0"/>
              <a:t>More labelled training data</a:t>
            </a:r>
          </a:p>
          <a:p>
            <a:pPr marL="171450" indent="-171450">
              <a:buFontTx/>
              <a:buChar char="-"/>
            </a:pPr>
            <a:r>
              <a:rPr lang="en-US" baseline="0" dirty="0" smtClean="0"/>
              <a:t>More computational power</a:t>
            </a:r>
          </a:p>
          <a:p>
            <a:pPr marL="171450" indent="-171450">
              <a:buFontTx/>
              <a:buChar char="-"/>
            </a:pPr>
            <a:r>
              <a:rPr lang="en-US" baseline="0" dirty="0" err="1" smtClean="0"/>
              <a:t>Opensource</a:t>
            </a:r>
            <a:r>
              <a:rPr lang="en-US" baseline="0" dirty="0" smtClean="0"/>
              <a:t> tools </a:t>
            </a:r>
            <a:r>
              <a:rPr lang="en-US" baseline="0" dirty="0" err="1" smtClean="0"/>
              <a:t>ans</a:t>
            </a:r>
            <a:r>
              <a:rPr lang="en-US" baseline="0" dirty="0" smtClean="0"/>
              <a:t> models</a:t>
            </a:r>
          </a:p>
        </p:txBody>
      </p:sp>
      <p:sp>
        <p:nvSpPr>
          <p:cNvPr id="4" name="Slide Number Placeholder 3"/>
          <p:cNvSpPr>
            <a:spLocks noGrp="1"/>
          </p:cNvSpPr>
          <p:nvPr>
            <p:ph type="sldNum" sz="quarter" idx="10"/>
          </p:nvPr>
        </p:nvSpPr>
        <p:spPr/>
        <p:txBody>
          <a:bodyPr/>
          <a:lstStyle/>
          <a:p>
            <a:fld id="{3BF31148-C668-4029-837A-1D078C4FB422}" type="slidenum">
              <a:rPr lang="en-US" smtClean="0"/>
              <a:t>15</a:t>
            </a:fld>
            <a:endParaRPr lang="en-US"/>
          </a:p>
        </p:txBody>
      </p:sp>
    </p:spTree>
    <p:extLst>
      <p:ext uri="{BB962C8B-B14F-4D97-AF65-F5344CB8AC3E}">
        <p14:creationId xmlns:p14="http://schemas.microsoft.com/office/powerpoint/2010/main" val="1469862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3BF31148-C668-4029-837A-1D078C4FB422}" type="slidenum">
              <a:rPr lang="en-US" smtClean="0"/>
              <a:t>17</a:t>
            </a:fld>
            <a:endParaRPr lang="en-US"/>
          </a:p>
        </p:txBody>
      </p:sp>
    </p:spTree>
    <p:extLst>
      <p:ext uri="{BB962C8B-B14F-4D97-AF65-F5344CB8AC3E}">
        <p14:creationId xmlns:p14="http://schemas.microsoft.com/office/powerpoint/2010/main" val="1617682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try Google net in </a:t>
            </a:r>
            <a:r>
              <a:rPr lang="en-US" dirty="0" err="1" smtClean="0"/>
              <a:t>matlab</a:t>
            </a:r>
            <a:r>
              <a:rPr lang="en-US" dirty="0" smtClean="0"/>
              <a:t> as well. </a:t>
            </a:r>
          </a:p>
          <a:p>
            <a:endParaRPr lang="en-US" dirty="0" smtClean="0"/>
          </a:p>
          <a:p>
            <a:r>
              <a:rPr lang="en-US" dirty="0" smtClean="0"/>
              <a:t>Those</a:t>
            </a:r>
            <a:r>
              <a:rPr lang="en-US" baseline="0" dirty="0" smtClean="0"/>
              <a:t> provide </a:t>
            </a:r>
            <a:r>
              <a:rPr lang="en-US" baseline="0" dirty="0" err="1" smtClean="0"/>
              <a:t>matlab</a:t>
            </a:r>
            <a:r>
              <a:rPr lang="en-US" baseline="0" dirty="0" smtClean="0"/>
              <a:t> packages, there are also other networks which provide APIs to make calls from </a:t>
            </a:r>
            <a:r>
              <a:rPr lang="en-US" baseline="0" dirty="0" err="1" smtClean="0"/>
              <a:t>matlab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BF31148-C668-4029-837A-1D078C4FB422}" type="slidenum">
              <a:rPr lang="en-US" smtClean="0"/>
              <a:t>18</a:t>
            </a:fld>
            <a:endParaRPr lang="en-US"/>
          </a:p>
        </p:txBody>
      </p:sp>
    </p:spTree>
    <p:extLst>
      <p:ext uri="{BB962C8B-B14F-4D97-AF65-F5344CB8AC3E}">
        <p14:creationId xmlns:p14="http://schemas.microsoft.com/office/powerpoint/2010/main" val="4197852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the computer vision lunch</a:t>
            </a:r>
            <a:r>
              <a:rPr lang="en-US" baseline="0" dirty="0" smtClean="0"/>
              <a:t> lecture for medical image applications using </a:t>
            </a:r>
            <a:r>
              <a:rPr lang="en-US" baseline="0" dirty="0" err="1" smtClean="0"/>
              <a:t>Matlab</a:t>
            </a:r>
            <a:endParaRPr lang="en-US" baseline="0" dirty="0" smtClean="0"/>
          </a:p>
          <a:p>
            <a:r>
              <a:rPr lang="en-US" baseline="0" dirty="0" smtClean="0"/>
              <a:t>Where we do practical implementations for beginners.</a:t>
            </a:r>
          </a:p>
          <a:p>
            <a:endParaRPr lang="en-US" baseline="0" dirty="0" smtClean="0"/>
          </a:p>
          <a:p>
            <a:r>
              <a:rPr lang="en-US" baseline="0" dirty="0" smtClean="0"/>
              <a:t>This is the second lecture of our lecture series and so far we have no plans about the third one. After this lecture, if you still feel like there are some topics which are not covered or you need deeper focus in some specific implementations, then please let me know. We can discuss and create content for the 3</a:t>
            </a:r>
            <a:r>
              <a:rPr lang="en-US" baseline="30000" dirty="0" smtClean="0"/>
              <a:t>rd</a:t>
            </a:r>
            <a:r>
              <a:rPr lang="en-US" baseline="0" dirty="0" smtClean="0"/>
              <a:t> lecture. </a:t>
            </a:r>
            <a:endParaRPr lang="en-US" dirty="0"/>
          </a:p>
        </p:txBody>
      </p:sp>
      <p:sp>
        <p:nvSpPr>
          <p:cNvPr id="4" name="Slide Number Placeholder 3"/>
          <p:cNvSpPr>
            <a:spLocks noGrp="1"/>
          </p:cNvSpPr>
          <p:nvPr>
            <p:ph type="sldNum" sz="quarter" idx="10"/>
          </p:nvPr>
        </p:nvSpPr>
        <p:spPr/>
        <p:txBody>
          <a:bodyPr/>
          <a:lstStyle/>
          <a:p>
            <a:fld id="{3BF31148-C668-4029-837A-1D078C4FB422}" type="slidenum">
              <a:rPr lang="en-US" smtClean="0"/>
              <a:t>2</a:t>
            </a:fld>
            <a:endParaRPr lang="en-US"/>
          </a:p>
        </p:txBody>
      </p:sp>
    </p:spTree>
    <p:extLst>
      <p:ext uri="{BB962C8B-B14F-4D97-AF65-F5344CB8AC3E}">
        <p14:creationId xmlns:p14="http://schemas.microsoft.com/office/powerpoint/2010/main" val="2646583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goals</a:t>
            </a:r>
            <a:r>
              <a:rPr lang="en-US" baseline="0" dirty="0" smtClean="0"/>
              <a:t> for today are</a:t>
            </a:r>
            <a:r>
              <a:rPr lang="en-NL" baseline="0" dirty="0" smtClean="0"/>
              <a: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BF31148-C668-4029-837A-1D078C4FB422}" type="slidenum">
              <a:rPr lang="en-US" smtClean="0"/>
              <a:t>3</a:t>
            </a:fld>
            <a:endParaRPr lang="en-US"/>
          </a:p>
        </p:txBody>
      </p:sp>
    </p:spTree>
    <p:extLst>
      <p:ext uri="{BB962C8B-B14F-4D97-AF65-F5344CB8AC3E}">
        <p14:creationId xmlns:p14="http://schemas.microsoft.com/office/powerpoint/2010/main" val="4244513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our content</a:t>
            </a:r>
            <a:endParaRPr lang="en-US" dirty="0"/>
          </a:p>
        </p:txBody>
      </p:sp>
      <p:sp>
        <p:nvSpPr>
          <p:cNvPr id="4" name="Slide Number Placeholder 3"/>
          <p:cNvSpPr>
            <a:spLocks noGrp="1"/>
          </p:cNvSpPr>
          <p:nvPr>
            <p:ph type="sldNum" sz="quarter" idx="10"/>
          </p:nvPr>
        </p:nvSpPr>
        <p:spPr/>
        <p:txBody>
          <a:bodyPr/>
          <a:lstStyle/>
          <a:p>
            <a:fld id="{3BF31148-C668-4029-837A-1D078C4FB422}" type="slidenum">
              <a:rPr lang="en-US" smtClean="0"/>
              <a:t>5</a:t>
            </a:fld>
            <a:endParaRPr lang="en-US"/>
          </a:p>
        </p:txBody>
      </p:sp>
    </p:spTree>
    <p:extLst>
      <p:ext uri="{BB962C8B-B14F-4D97-AF65-F5344CB8AC3E}">
        <p14:creationId xmlns:p14="http://schemas.microsoft.com/office/powerpoint/2010/main" val="2955099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some basics.</a:t>
            </a:r>
            <a:endParaRPr lang="en-US" dirty="0"/>
          </a:p>
        </p:txBody>
      </p:sp>
      <p:sp>
        <p:nvSpPr>
          <p:cNvPr id="4" name="Slide Number Placeholder 3"/>
          <p:cNvSpPr>
            <a:spLocks noGrp="1"/>
          </p:cNvSpPr>
          <p:nvPr>
            <p:ph type="sldNum" sz="quarter" idx="10"/>
          </p:nvPr>
        </p:nvSpPr>
        <p:spPr/>
        <p:txBody>
          <a:bodyPr/>
          <a:lstStyle/>
          <a:p>
            <a:fld id="{3BF31148-C668-4029-837A-1D078C4FB422}" type="slidenum">
              <a:rPr lang="en-US" smtClean="0"/>
              <a:t>6</a:t>
            </a:fld>
            <a:endParaRPr lang="en-US"/>
          </a:p>
        </p:txBody>
      </p:sp>
    </p:spTree>
    <p:extLst>
      <p:ext uri="{BB962C8B-B14F-4D97-AF65-F5344CB8AC3E}">
        <p14:creationId xmlns:p14="http://schemas.microsoft.com/office/powerpoint/2010/main" val="3942773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3BF31148-C668-4029-837A-1D078C4FB422}" type="slidenum">
              <a:rPr lang="en-US" smtClean="0"/>
              <a:t>7</a:t>
            </a:fld>
            <a:endParaRPr lang="en-US"/>
          </a:p>
        </p:txBody>
      </p:sp>
    </p:spTree>
    <p:extLst>
      <p:ext uri="{BB962C8B-B14F-4D97-AF65-F5344CB8AC3E}">
        <p14:creationId xmlns:p14="http://schemas.microsoft.com/office/powerpoint/2010/main" val="666237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Mathematically</a:t>
            </a:r>
            <a:r>
              <a:rPr lang="en-NL"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3BF31148-C668-4029-837A-1D078C4FB422}" type="slidenum">
              <a:rPr lang="en-US" smtClean="0"/>
              <a:t>8</a:t>
            </a:fld>
            <a:endParaRPr lang="en-US"/>
          </a:p>
        </p:txBody>
      </p:sp>
    </p:spTree>
    <p:extLst>
      <p:ext uri="{BB962C8B-B14F-4D97-AF65-F5344CB8AC3E}">
        <p14:creationId xmlns:p14="http://schemas.microsoft.com/office/powerpoint/2010/main" val="3413317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1</a:t>
            </a:r>
            <a:r>
              <a:rPr lang="en-US" baseline="0" dirty="0" smtClean="0"/>
              <a:t> neuron can do. </a:t>
            </a:r>
          </a:p>
          <a:p>
            <a:endParaRPr lang="en-US" baseline="0" dirty="0" smtClean="0"/>
          </a:p>
          <a:p>
            <a:r>
              <a:rPr lang="en-US" baseline="0" dirty="0" smtClean="0"/>
              <a:t>If we cascade the neurons as they are in brain, then we would have a convolutional neural network (CNN)</a:t>
            </a:r>
            <a:endParaRPr lang="en-US" dirty="0"/>
          </a:p>
        </p:txBody>
      </p:sp>
      <p:sp>
        <p:nvSpPr>
          <p:cNvPr id="4" name="Slide Number Placeholder 3"/>
          <p:cNvSpPr>
            <a:spLocks noGrp="1"/>
          </p:cNvSpPr>
          <p:nvPr>
            <p:ph type="sldNum" sz="quarter" idx="10"/>
          </p:nvPr>
        </p:nvSpPr>
        <p:spPr/>
        <p:txBody>
          <a:bodyPr/>
          <a:lstStyle/>
          <a:p>
            <a:fld id="{3BF31148-C668-4029-837A-1D078C4FB422}" type="slidenum">
              <a:rPr lang="en-US" smtClean="0"/>
              <a:t>9</a:t>
            </a:fld>
            <a:endParaRPr lang="en-US"/>
          </a:p>
        </p:txBody>
      </p:sp>
    </p:spTree>
    <p:extLst>
      <p:ext uri="{BB962C8B-B14F-4D97-AF65-F5344CB8AC3E}">
        <p14:creationId xmlns:p14="http://schemas.microsoft.com/office/powerpoint/2010/main" val="2034764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1</a:t>
            </a:r>
            <a:r>
              <a:rPr lang="en-US" baseline="0" dirty="0" smtClean="0"/>
              <a:t> neuron can do. </a:t>
            </a:r>
          </a:p>
          <a:p>
            <a:endParaRPr lang="en-US" baseline="0" dirty="0" smtClean="0"/>
          </a:p>
          <a:p>
            <a:r>
              <a:rPr lang="en-US" baseline="0" dirty="0" smtClean="0"/>
              <a:t>If we cascade the neurons as they are in brain, then we would have a convolutional neural network (CNN)</a:t>
            </a:r>
            <a:br>
              <a:rPr lang="en-US" baseline="0" dirty="0" smtClean="0"/>
            </a:br>
            <a:endParaRPr lang="en-US" baseline="0" dirty="0" smtClean="0"/>
          </a:p>
          <a:p>
            <a:r>
              <a:rPr lang="en-US" baseline="0" dirty="0" smtClean="0"/>
              <a:t>Generally there are pulling layers which subsample the data.</a:t>
            </a:r>
          </a:p>
          <a:p>
            <a:endParaRPr lang="en-US" baseline="0" dirty="0" smtClean="0"/>
          </a:p>
          <a:p>
            <a:r>
              <a:rPr lang="en-US" baseline="0" dirty="0" smtClean="0"/>
              <a:t>There are two reasons of subsampling.</a:t>
            </a:r>
          </a:p>
          <a:p>
            <a:r>
              <a:rPr lang="en-US" baseline="0" dirty="0" smtClean="0"/>
              <a:t>1- Finding what is really representative and reducing the amount of data to be held to represent feature space. In other words, less number of weights to remember.</a:t>
            </a:r>
          </a:p>
          <a:p>
            <a:r>
              <a:rPr lang="en-US" baseline="0" dirty="0" smtClean="0"/>
              <a:t>2- Achieving to a fully connected layer, so there could be a relationship mining in over all picture as well. </a:t>
            </a:r>
          </a:p>
          <a:p>
            <a:r>
              <a:rPr lang="en-US" baseline="0" dirty="0" smtClean="0"/>
              <a:t>    For instance, not only looking at this robot hand and deciding that it is a robot, instead looking at over all image and deciding that all these features around this input give significant values when they come together, their spatial relationship shows me that it looks like a robot.</a:t>
            </a:r>
          </a:p>
          <a:p>
            <a:r>
              <a:rPr lang="en-US" baseline="0" dirty="0" smtClean="0"/>
              <a:t>That is the contribution of the fully connected layer or layers to make the CNN more intelligent. Maybe more intelligent than the neural networks that we have learned in 90s.  </a:t>
            </a:r>
          </a:p>
        </p:txBody>
      </p:sp>
      <p:sp>
        <p:nvSpPr>
          <p:cNvPr id="4" name="Slide Number Placeholder 3"/>
          <p:cNvSpPr>
            <a:spLocks noGrp="1"/>
          </p:cNvSpPr>
          <p:nvPr>
            <p:ph type="sldNum" sz="quarter" idx="10"/>
          </p:nvPr>
        </p:nvSpPr>
        <p:spPr/>
        <p:txBody>
          <a:bodyPr/>
          <a:lstStyle/>
          <a:p>
            <a:fld id="{3BF31148-C668-4029-837A-1D078C4FB422}" type="slidenum">
              <a:rPr lang="en-US" smtClean="0"/>
              <a:t>10</a:t>
            </a:fld>
            <a:endParaRPr lang="en-US"/>
          </a:p>
        </p:txBody>
      </p:sp>
    </p:spTree>
    <p:extLst>
      <p:ext uri="{BB962C8B-B14F-4D97-AF65-F5344CB8AC3E}">
        <p14:creationId xmlns:p14="http://schemas.microsoft.com/office/powerpoint/2010/main" val="11158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48AC111-450E-42EA-BC16-19676842DD7C}" type="datetime1">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1DB880-03A7-4E4E-B10C-CB046DCE6B73}" type="slidenum">
              <a:rPr lang="en-US" smtClean="0"/>
              <a:t>‹#›</a:t>
            </a:fld>
            <a:endParaRPr lang="en-US"/>
          </a:p>
        </p:txBody>
      </p:sp>
    </p:spTree>
    <p:extLst>
      <p:ext uri="{BB962C8B-B14F-4D97-AF65-F5344CB8AC3E}">
        <p14:creationId xmlns:p14="http://schemas.microsoft.com/office/powerpoint/2010/main" val="2683822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56E919-EC5E-416B-8787-AAF68717CC61}" type="datetime1">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1DB880-03A7-4E4E-B10C-CB046DCE6B73}" type="slidenum">
              <a:rPr lang="en-US" smtClean="0"/>
              <a:t>‹#›</a:t>
            </a:fld>
            <a:endParaRPr lang="en-US"/>
          </a:p>
        </p:txBody>
      </p:sp>
    </p:spTree>
    <p:extLst>
      <p:ext uri="{BB962C8B-B14F-4D97-AF65-F5344CB8AC3E}">
        <p14:creationId xmlns:p14="http://schemas.microsoft.com/office/powerpoint/2010/main" val="143504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49254E-A251-43C1-944B-BACCF61AAAEC}" type="datetime1">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1DB880-03A7-4E4E-B10C-CB046DCE6B73}" type="slidenum">
              <a:rPr lang="en-US" smtClean="0"/>
              <a:t>‹#›</a:t>
            </a:fld>
            <a:endParaRPr lang="en-US"/>
          </a:p>
        </p:txBody>
      </p:sp>
    </p:spTree>
    <p:extLst>
      <p:ext uri="{BB962C8B-B14F-4D97-AF65-F5344CB8AC3E}">
        <p14:creationId xmlns:p14="http://schemas.microsoft.com/office/powerpoint/2010/main" val="339484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4E4E9D-30C8-4B39-8335-C4A7219A2C18}" type="datetime1">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1DB880-03A7-4E4E-B10C-CB046DCE6B73}" type="slidenum">
              <a:rPr lang="en-US" smtClean="0"/>
              <a:t>‹#›</a:t>
            </a:fld>
            <a:endParaRPr lang="en-US"/>
          </a:p>
        </p:txBody>
      </p:sp>
    </p:spTree>
    <p:extLst>
      <p:ext uri="{BB962C8B-B14F-4D97-AF65-F5344CB8AC3E}">
        <p14:creationId xmlns:p14="http://schemas.microsoft.com/office/powerpoint/2010/main" val="957667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4F344EA-E301-42C3-BAA6-E6D331270A74}" type="datetime1">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1DB880-03A7-4E4E-B10C-CB046DCE6B73}" type="slidenum">
              <a:rPr lang="en-US" smtClean="0"/>
              <a:t>‹#›</a:t>
            </a:fld>
            <a:endParaRPr lang="en-US"/>
          </a:p>
        </p:txBody>
      </p:sp>
    </p:spTree>
    <p:extLst>
      <p:ext uri="{BB962C8B-B14F-4D97-AF65-F5344CB8AC3E}">
        <p14:creationId xmlns:p14="http://schemas.microsoft.com/office/powerpoint/2010/main" val="511005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6BF7123-E535-4923-8A54-B594A91BE47B}" type="datetime1">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1DB880-03A7-4E4E-B10C-CB046DCE6B73}" type="slidenum">
              <a:rPr lang="en-US" smtClean="0"/>
              <a:t>‹#›</a:t>
            </a:fld>
            <a:endParaRPr lang="en-US"/>
          </a:p>
        </p:txBody>
      </p:sp>
    </p:spTree>
    <p:extLst>
      <p:ext uri="{BB962C8B-B14F-4D97-AF65-F5344CB8AC3E}">
        <p14:creationId xmlns:p14="http://schemas.microsoft.com/office/powerpoint/2010/main" val="3492041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D75890-7999-4168-BBC2-3B88C3129659}" type="datetime1">
              <a:rPr lang="en-US" smtClean="0"/>
              <a:t>5/3/2018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1DB880-03A7-4E4E-B10C-CB046DCE6B73}" type="slidenum">
              <a:rPr lang="en-US" smtClean="0"/>
              <a:t>‹#›</a:t>
            </a:fld>
            <a:endParaRPr lang="en-US"/>
          </a:p>
        </p:txBody>
      </p:sp>
    </p:spTree>
    <p:extLst>
      <p:ext uri="{BB962C8B-B14F-4D97-AF65-F5344CB8AC3E}">
        <p14:creationId xmlns:p14="http://schemas.microsoft.com/office/powerpoint/2010/main" val="2066835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5DB11A-A0CF-4A2C-85CF-975DDEF65EDE}" type="datetime1">
              <a:rPr lang="en-US" smtClean="0"/>
              <a:t>5/3/2018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1DB880-03A7-4E4E-B10C-CB046DCE6B73}" type="slidenum">
              <a:rPr lang="en-US" smtClean="0"/>
              <a:t>‹#›</a:t>
            </a:fld>
            <a:endParaRPr lang="en-US"/>
          </a:p>
        </p:txBody>
      </p:sp>
    </p:spTree>
    <p:extLst>
      <p:ext uri="{BB962C8B-B14F-4D97-AF65-F5344CB8AC3E}">
        <p14:creationId xmlns:p14="http://schemas.microsoft.com/office/powerpoint/2010/main" val="1256888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DFE003-19C5-41B8-805A-0A3928B8E50C}" type="datetime1">
              <a:rPr lang="en-US" smtClean="0"/>
              <a:t>5/3/2018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1DB880-03A7-4E4E-B10C-CB046DCE6B73}" type="slidenum">
              <a:rPr lang="en-US" smtClean="0"/>
              <a:t>‹#›</a:t>
            </a:fld>
            <a:endParaRPr lang="en-US"/>
          </a:p>
        </p:txBody>
      </p:sp>
    </p:spTree>
    <p:extLst>
      <p:ext uri="{BB962C8B-B14F-4D97-AF65-F5344CB8AC3E}">
        <p14:creationId xmlns:p14="http://schemas.microsoft.com/office/powerpoint/2010/main" val="2359883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5FE0029-B296-4500-9E47-6336218B4203}" type="datetime1">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1DB880-03A7-4E4E-B10C-CB046DCE6B73}" type="slidenum">
              <a:rPr lang="en-US" smtClean="0"/>
              <a:t>‹#›</a:t>
            </a:fld>
            <a:endParaRPr lang="en-US"/>
          </a:p>
        </p:txBody>
      </p:sp>
    </p:spTree>
    <p:extLst>
      <p:ext uri="{BB962C8B-B14F-4D97-AF65-F5344CB8AC3E}">
        <p14:creationId xmlns:p14="http://schemas.microsoft.com/office/powerpoint/2010/main" val="3036134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EB569A5-D3C3-427E-ADE2-A7FDE124E9B0}" type="datetime1">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1DB880-03A7-4E4E-B10C-CB046DCE6B73}" type="slidenum">
              <a:rPr lang="en-US" smtClean="0"/>
              <a:t>‹#›</a:t>
            </a:fld>
            <a:endParaRPr lang="en-US"/>
          </a:p>
        </p:txBody>
      </p:sp>
    </p:spTree>
    <p:extLst>
      <p:ext uri="{BB962C8B-B14F-4D97-AF65-F5344CB8AC3E}">
        <p14:creationId xmlns:p14="http://schemas.microsoft.com/office/powerpoint/2010/main" val="3148845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DBFB24-D94B-4F9D-B566-FE5471E2F15C}" type="datetime1">
              <a:rPr lang="en-US" smtClean="0"/>
              <a:t>5/3/2018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1DB880-03A7-4E4E-B10C-CB046DCE6B73}" type="slidenum">
              <a:rPr lang="en-US" smtClean="0"/>
              <a:t>‹#›</a:t>
            </a:fld>
            <a:endParaRPr lang="en-US"/>
          </a:p>
        </p:txBody>
      </p:sp>
    </p:spTree>
    <p:extLst>
      <p:ext uri="{BB962C8B-B14F-4D97-AF65-F5344CB8AC3E}">
        <p14:creationId xmlns:p14="http://schemas.microsoft.com/office/powerpoint/2010/main" val="3835635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SrWJ1Mgn_hc"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goo.gl/dVSMQo"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B8R148hFxPw" TargetMode="External"/><Relationship Id="rId1" Type="http://schemas.openxmlformats.org/officeDocument/2006/relationships/video" Target="https://www.youtube.com/embed/Vbaf9yJ6HBc" TargetMode="External"/><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BVLC/caffe/wiki/Model-Zoo"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b.sirmacek@utwente.nl"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playground.tensorflow.or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js.tensorflow.or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pjreddie.com/darknet/yolo/" TargetMode="External"/><Relationship Id="rId2" Type="http://schemas.openxmlformats.org/officeDocument/2006/relationships/image" Target="../media/image38.gif"/><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image" Target="../media/image12.svg"/></Relationships>
</file>

<file path=ppt/slides/_rels/slide31.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50.png"/><Relationship Id="rId2" Type="http://schemas.openxmlformats.org/officeDocument/2006/relationships/image" Target="../media/image45.emf"/><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image" Target="../media/image4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bsirmacek" TargetMode="External"/><Relationship Id="rId2" Type="http://schemas.openxmlformats.org/officeDocument/2006/relationships/hyperlink" Target="https://pydio.ram.ewi.utwente.n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jpe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rWJ1Mgn_hc"/>
          <p:cNvPicPr>
            <a:picLocks noGrp="1" noRot="1" noChangeAspect="1"/>
          </p:cNvPicPr>
          <p:nvPr>
            <p:ph idx="1"/>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0617537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E6E2734-5A86-4E8B-BE06-6B7BA1DF70D8}"/>
              </a:ext>
            </a:extLst>
          </p:cNvPr>
          <p:cNvSpPr>
            <a:spLocks noGrp="1"/>
          </p:cNvSpPr>
          <p:nvPr>
            <p:ph type="title"/>
          </p:nvPr>
        </p:nvSpPr>
        <p:spPr>
          <a:xfrm>
            <a:off x="0" y="0"/>
            <a:ext cx="10515600" cy="1025611"/>
          </a:xfrm>
        </p:spPr>
        <p:txBody>
          <a:bodyPr>
            <a:normAutofit/>
          </a:bodyPr>
          <a:lstStyle/>
          <a:p>
            <a:r>
              <a:rPr lang="en-US" sz="2800" dirty="0" smtClean="0">
                <a:cs typeface="Calibri Light"/>
              </a:rPr>
              <a:t>   1. Some basics:</a:t>
            </a:r>
            <a:endParaRPr lang="en-US" sz="2800" dirty="0"/>
          </a:p>
        </p:txBody>
      </p:sp>
      <p:sp>
        <p:nvSpPr>
          <p:cNvPr id="5" name="TextBox 4"/>
          <p:cNvSpPr txBox="1"/>
          <p:nvPr/>
        </p:nvSpPr>
        <p:spPr>
          <a:xfrm>
            <a:off x="3674201" y="5603677"/>
            <a:ext cx="4819907" cy="338554"/>
          </a:xfrm>
          <a:prstGeom prst="rect">
            <a:avLst/>
          </a:prstGeom>
          <a:noFill/>
        </p:spPr>
        <p:txBody>
          <a:bodyPr wrap="square" rtlCol="0">
            <a:spAutoFit/>
          </a:bodyPr>
          <a:lstStyle/>
          <a:p>
            <a:pPr algn="ctr"/>
            <a:r>
              <a:rPr lang="en-US" sz="1600" dirty="0" smtClean="0"/>
              <a:t>This is what cascade of </a:t>
            </a:r>
            <a:r>
              <a:rPr lang="en-US" sz="1600" b="1" i="1" dirty="0" smtClean="0">
                <a:solidFill>
                  <a:srgbClr val="00B0F0"/>
                </a:solidFill>
              </a:rPr>
              <a:t>neurons</a:t>
            </a:r>
            <a:r>
              <a:rPr lang="en-US" sz="1600" dirty="0" smtClean="0"/>
              <a:t> (CNN) can do.</a:t>
            </a:r>
            <a:endParaRPr lang="en-US" sz="1600" dirty="0"/>
          </a:p>
        </p:txBody>
      </p:sp>
      <p:pic>
        <p:nvPicPr>
          <p:cNvPr id="8" name="Picture 2" descr="https://cdn-images-1.medium.com/max/1600/1*3BRLw4lsANPEfGgimG3YV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6313"/>
            <a:ext cx="12168311" cy="37440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933404" y="5634455"/>
            <a:ext cx="2234907" cy="276999"/>
          </a:xfrm>
          <a:prstGeom prst="rect">
            <a:avLst/>
          </a:prstGeom>
        </p:spPr>
        <p:txBody>
          <a:bodyPr wrap="none">
            <a:spAutoFit/>
          </a:bodyPr>
          <a:lstStyle/>
          <a:p>
            <a:r>
              <a:rPr lang="en-US" sz="1200" dirty="0" smtClean="0">
                <a:latin typeface="medium-content-sans-serif-font"/>
              </a:rPr>
              <a:t>image:</a:t>
            </a:r>
            <a:r>
              <a:rPr lang="en-US" sz="1200" dirty="0">
                <a:latin typeface="medium-content-sans-serif-font"/>
              </a:rPr>
              <a:t> </a:t>
            </a:r>
            <a:r>
              <a:rPr lang="en-US" sz="1200" dirty="0">
                <a:latin typeface="medium-content-sans-serif-font"/>
                <a:hlinkClick r:id="rId4"/>
              </a:rPr>
              <a:t>https://goo.gl/dVSMQo</a:t>
            </a:r>
            <a:endParaRPr lang="en-US" sz="1200" dirty="0"/>
          </a:p>
        </p:txBody>
      </p:sp>
      <p:sp>
        <p:nvSpPr>
          <p:cNvPr id="9" name="Slide Number Placeholder 8"/>
          <p:cNvSpPr>
            <a:spLocks noGrp="1"/>
          </p:cNvSpPr>
          <p:nvPr>
            <p:ph type="sldNum" sz="quarter" idx="12"/>
          </p:nvPr>
        </p:nvSpPr>
        <p:spPr/>
        <p:txBody>
          <a:bodyPr/>
          <a:lstStyle/>
          <a:p>
            <a:fld id="{A81DB880-03A7-4E4E-B10C-CB046DCE6B73}" type="slidenum">
              <a:rPr lang="en-US" smtClean="0"/>
              <a:t>10</a:t>
            </a:fld>
            <a:endParaRPr lang="en-US"/>
          </a:p>
        </p:txBody>
      </p:sp>
    </p:spTree>
    <p:extLst>
      <p:ext uri="{BB962C8B-B14F-4D97-AF65-F5344CB8AC3E}">
        <p14:creationId xmlns:p14="http://schemas.microsoft.com/office/powerpoint/2010/main" val="18123614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E6E2734-5A86-4E8B-BE06-6B7BA1DF70D8}"/>
              </a:ext>
            </a:extLst>
          </p:cNvPr>
          <p:cNvSpPr>
            <a:spLocks noGrp="1"/>
          </p:cNvSpPr>
          <p:nvPr>
            <p:ph type="title"/>
          </p:nvPr>
        </p:nvSpPr>
        <p:spPr>
          <a:xfrm>
            <a:off x="0" y="0"/>
            <a:ext cx="10515600" cy="1025611"/>
          </a:xfrm>
        </p:spPr>
        <p:txBody>
          <a:bodyPr>
            <a:normAutofit/>
          </a:bodyPr>
          <a:lstStyle/>
          <a:p>
            <a:r>
              <a:rPr lang="en-US" sz="2800" dirty="0" smtClean="0">
                <a:cs typeface="Calibri Light"/>
              </a:rPr>
              <a:t>   1. Some basics:</a:t>
            </a:r>
            <a:endParaRPr lang="en-US" sz="2800" dirty="0"/>
          </a:p>
        </p:txBody>
      </p:sp>
      <p:pic>
        <p:nvPicPr>
          <p:cNvPr id="8" name="Picture 2" descr="https://cdn-images-1.medium.com/max/1600/1*3BRLw4lsANPEfGgimG3YV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70" y="2471351"/>
            <a:ext cx="6351373" cy="1954269"/>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a:spLocks noGrp="1"/>
          </p:cNvSpPr>
          <p:nvPr>
            <p:ph type="sldNum" sz="quarter" idx="12"/>
          </p:nvPr>
        </p:nvSpPr>
        <p:spPr/>
        <p:txBody>
          <a:bodyPr/>
          <a:lstStyle/>
          <a:p>
            <a:fld id="{A81DB880-03A7-4E4E-B10C-CB046DCE6B73}" type="slidenum">
              <a:rPr lang="en-US" smtClean="0"/>
              <a:t>11</a:t>
            </a:fld>
            <a:endParaRPr lang="en-US"/>
          </a:p>
        </p:txBody>
      </p:sp>
      <p:pic>
        <p:nvPicPr>
          <p:cNvPr id="2050" name="Picture 2" descr="https://cdn-images-1.medium.com/max/1000/1*S86gKd43MIYquHIeR9m8J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8161" y="2100649"/>
            <a:ext cx="5429250" cy="31432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704737" y="5292293"/>
            <a:ext cx="3649063" cy="338554"/>
          </a:xfrm>
          <a:prstGeom prst="rect">
            <a:avLst/>
          </a:prstGeom>
          <a:noFill/>
        </p:spPr>
        <p:txBody>
          <a:bodyPr wrap="square" rtlCol="0">
            <a:spAutoFit/>
          </a:bodyPr>
          <a:lstStyle/>
          <a:p>
            <a:pPr algn="ctr"/>
            <a:r>
              <a:rPr lang="en-US" sz="1600" dirty="0" smtClean="0"/>
              <a:t>This is how a </a:t>
            </a:r>
            <a:r>
              <a:rPr lang="en-US" sz="1600" b="1" i="1" dirty="0" smtClean="0">
                <a:solidFill>
                  <a:srgbClr val="00B0F0"/>
                </a:solidFill>
              </a:rPr>
              <a:t>max pool layer</a:t>
            </a:r>
            <a:r>
              <a:rPr lang="en-US" sz="1600" dirty="0" smtClean="0"/>
              <a:t> looks like.</a:t>
            </a:r>
            <a:endParaRPr lang="en-US" sz="1600" dirty="0"/>
          </a:p>
        </p:txBody>
      </p:sp>
      <p:sp>
        <p:nvSpPr>
          <p:cNvPr id="4" name="Oval 3"/>
          <p:cNvSpPr/>
          <p:nvPr/>
        </p:nvSpPr>
        <p:spPr>
          <a:xfrm>
            <a:off x="4658497" y="4139514"/>
            <a:ext cx="914400" cy="4077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8085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asimovinstitute.org/wp-content/uploads/2016/09/cn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2587" y="1476131"/>
            <a:ext cx="6346825" cy="390573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DE6E2734-5A86-4E8B-BE06-6B7BA1DF70D8}"/>
              </a:ext>
            </a:extLst>
          </p:cNvPr>
          <p:cNvSpPr>
            <a:spLocks noGrp="1"/>
          </p:cNvSpPr>
          <p:nvPr>
            <p:ph type="title"/>
          </p:nvPr>
        </p:nvSpPr>
        <p:spPr>
          <a:xfrm>
            <a:off x="0" y="0"/>
            <a:ext cx="10515600" cy="1025611"/>
          </a:xfrm>
        </p:spPr>
        <p:txBody>
          <a:bodyPr>
            <a:normAutofit/>
          </a:bodyPr>
          <a:lstStyle/>
          <a:p>
            <a:r>
              <a:rPr lang="en-US" sz="2800" dirty="0" smtClean="0">
                <a:cs typeface="Calibri Light"/>
              </a:rPr>
              <a:t>   1. Some basics:</a:t>
            </a:r>
            <a:endParaRPr lang="en-US" sz="2800" dirty="0"/>
          </a:p>
        </p:txBody>
      </p:sp>
      <p:sp>
        <p:nvSpPr>
          <p:cNvPr id="2" name="Content Placeholder 1"/>
          <p:cNvSpPr>
            <a:spLocks noGrp="1"/>
          </p:cNvSpPr>
          <p:nvPr>
            <p:ph idx="1"/>
          </p:nvPr>
        </p:nvSpPr>
        <p:spPr>
          <a:xfrm>
            <a:off x="838200" y="5832389"/>
            <a:ext cx="10515600" cy="344573"/>
          </a:xfrm>
        </p:spPr>
        <p:txBody>
          <a:bodyPr>
            <a:normAutofit/>
          </a:bodyPr>
          <a:lstStyle/>
          <a:p>
            <a:pPr marL="0" indent="0" algn="ctr">
              <a:buNone/>
            </a:pPr>
            <a:r>
              <a:rPr lang="en-US" sz="1400" dirty="0" smtClean="0"/>
              <a:t>CNN architecture</a:t>
            </a:r>
            <a:endParaRPr lang="en-US" sz="1400" dirty="0"/>
          </a:p>
        </p:txBody>
      </p:sp>
      <p:sp>
        <p:nvSpPr>
          <p:cNvPr id="4" name="Slide Number Placeholder 3"/>
          <p:cNvSpPr>
            <a:spLocks noGrp="1"/>
          </p:cNvSpPr>
          <p:nvPr>
            <p:ph type="sldNum" sz="quarter" idx="12"/>
          </p:nvPr>
        </p:nvSpPr>
        <p:spPr/>
        <p:txBody>
          <a:bodyPr/>
          <a:lstStyle/>
          <a:p>
            <a:fld id="{A81DB880-03A7-4E4E-B10C-CB046DCE6B73}" type="slidenum">
              <a:rPr lang="en-US" smtClean="0"/>
              <a:t>12</a:t>
            </a:fld>
            <a:endParaRPr lang="en-US"/>
          </a:p>
        </p:txBody>
      </p:sp>
    </p:spTree>
    <p:extLst>
      <p:ext uri="{BB962C8B-B14F-4D97-AF65-F5344CB8AC3E}">
        <p14:creationId xmlns:p14="http://schemas.microsoft.com/office/powerpoint/2010/main" val="40006879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88267" y="439167"/>
            <a:ext cx="8775398" cy="5547850"/>
          </a:xfrm>
          <a:prstGeom prst="rect">
            <a:avLst/>
          </a:prstGeom>
        </p:spPr>
      </p:pic>
      <p:sp>
        <p:nvSpPr>
          <p:cNvPr id="5" name="TextBox 4"/>
          <p:cNvSpPr txBox="1"/>
          <p:nvPr/>
        </p:nvSpPr>
        <p:spPr>
          <a:xfrm>
            <a:off x="2893058" y="6169580"/>
            <a:ext cx="6653720" cy="369332"/>
          </a:xfrm>
          <a:prstGeom prst="rect">
            <a:avLst/>
          </a:prstGeom>
          <a:noFill/>
        </p:spPr>
        <p:txBody>
          <a:bodyPr wrap="square" rtlCol="0">
            <a:spAutoFit/>
          </a:bodyPr>
          <a:lstStyle/>
          <a:p>
            <a:pPr algn="ctr"/>
            <a:r>
              <a:rPr lang="en-US" dirty="0">
                <a:hlinkClick r:id="rId3"/>
              </a:rPr>
              <a:t>http://www.asimovinstitute.org/neural-network-zoo</a:t>
            </a:r>
            <a:r>
              <a:rPr lang="en-US" dirty="0" smtClean="0">
                <a:hlinkClick r:id="rId3"/>
              </a:rPr>
              <a:t>/</a:t>
            </a:r>
            <a:r>
              <a:rPr lang="en-US" dirty="0" smtClean="0"/>
              <a:t> </a:t>
            </a:r>
            <a:endParaRPr lang="en-US" dirty="0"/>
          </a:p>
        </p:txBody>
      </p:sp>
      <p:sp>
        <p:nvSpPr>
          <p:cNvPr id="6" name="Title 1">
            <a:extLst>
              <a:ext uri="{FF2B5EF4-FFF2-40B4-BE49-F238E27FC236}">
                <a16:creationId xmlns:a16="http://schemas.microsoft.com/office/drawing/2014/main" id="{DE6E2734-5A86-4E8B-BE06-6B7BA1DF70D8}"/>
              </a:ext>
            </a:extLst>
          </p:cNvPr>
          <p:cNvSpPr>
            <a:spLocks noGrp="1"/>
          </p:cNvSpPr>
          <p:nvPr>
            <p:ph type="title"/>
          </p:nvPr>
        </p:nvSpPr>
        <p:spPr>
          <a:xfrm>
            <a:off x="0" y="0"/>
            <a:ext cx="10515600" cy="1025611"/>
          </a:xfrm>
        </p:spPr>
        <p:txBody>
          <a:bodyPr>
            <a:normAutofit/>
          </a:bodyPr>
          <a:lstStyle/>
          <a:p>
            <a:r>
              <a:rPr lang="en-US" sz="2800" dirty="0" smtClean="0">
                <a:cs typeface="Calibri Light"/>
              </a:rPr>
              <a:t>   1. Some basics:</a:t>
            </a:r>
            <a:endParaRPr lang="en-US" sz="2800" dirty="0"/>
          </a:p>
        </p:txBody>
      </p:sp>
      <p:sp>
        <p:nvSpPr>
          <p:cNvPr id="2" name="Slide Number Placeholder 1"/>
          <p:cNvSpPr>
            <a:spLocks noGrp="1"/>
          </p:cNvSpPr>
          <p:nvPr>
            <p:ph type="sldNum" sz="quarter" idx="12"/>
          </p:nvPr>
        </p:nvSpPr>
        <p:spPr/>
        <p:txBody>
          <a:bodyPr/>
          <a:lstStyle/>
          <a:p>
            <a:fld id="{A81DB880-03A7-4E4E-B10C-CB046DCE6B73}" type="slidenum">
              <a:rPr lang="en-US" smtClean="0"/>
              <a:t>13</a:t>
            </a:fld>
            <a:endParaRPr lang="en-US"/>
          </a:p>
        </p:txBody>
      </p:sp>
    </p:spTree>
    <p:extLst>
      <p:ext uri="{BB962C8B-B14F-4D97-AF65-F5344CB8AC3E}">
        <p14:creationId xmlns:p14="http://schemas.microsoft.com/office/powerpoint/2010/main" val="41940877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asimovinstitute.org/wp-content/uploads/2016/09/cn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5336" y="2471330"/>
            <a:ext cx="2811163" cy="172994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DE6E2734-5A86-4E8B-BE06-6B7BA1DF70D8}"/>
              </a:ext>
            </a:extLst>
          </p:cNvPr>
          <p:cNvSpPr>
            <a:spLocks noGrp="1"/>
          </p:cNvSpPr>
          <p:nvPr>
            <p:ph type="title"/>
          </p:nvPr>
        </p:nvSpPr>
        <p:spPr>
          <a:xfrm>
            <a:off x="0" y="0"/>
            <a:ext cx="10515600" cy="1025611"/>
          </a:xfrm>
        </p:spPr>
        <p:txBody>
          <a:bodyPr>
            <a:normAutofit/>
          </a:bodyPr>
          <a:lstStyle/>
          <a:p>
            <a:r>
              <a:rPr lang="en-US" sz="2800" dirty="0" smtClean="0">
                <a:cs typeface="Calibri Light"/>
              </a:rPr>
              <a:t>   1. Some basics:</a:t>
            </a:r>
            <a:endParaRPr lang="en-US" sz="2800" dirty="0"/>
          </a:p>
        </p:txBody>
      </p:sp>
      <p:sp>
        <p:nvSpPr>
          <p:cNvPr id="2" name="Content Placeholder 1"/>
          <p:cNvSpPr>
            <a:spLocks noGrp="1"/>
          </p:cNvSpPr>
          <p:nvPr>
            <p:ph idx="1"/>
          </p:nvPr>
        </p:nvSpPr>
        <p:spPr>
          <a:xfrm>
            <a:off x="2129055" y="4271090"/>
            <a:ext cx="1583724" cy="333633"/>
          </a:xfrm>
        </p:spPr>
        <p:txBody>
          <a:bodyPr>
            <a:normAutofit/>
          </a:bodyPr>
          <a:lstStyle/>
          <a:p>
            <a:pPr marL="0" indent="0" algn="ctr">
              <a:buNone/>
            </a:pPr>
            <a:r>
              <a:rPr lang="en-US" sz="1400" dirty="0" smtClean="0"/>
              <a:t>CNN architecture</a:t>
            </a:r>
            <a:endParaRPr lang="en-US" sz="1400" dirty="0"/>
          </a:p>
        </p:txBody>
      </p:sp>
      <p:sp>
        <p:nvSpPr>
          <p:cNvPr id="4" name="Slide Number Placeholder 3"/>
          <p:cNvSpPr>
            <a:spLocks noGrp="1"/>
          </p:cNvSpPr>
          <p:nvPr>
            <p:ph type="sldNum" sz="quarter" idx="12"/>
          </p:nvPr>
        </p:nvSpPr>
        <p:spPr/>
        <p:txBody>
          <a:bodyPr/>
          <a:lstStyle/>
          <a:p>
            <a:fld id="{A81DB880-03A7-4E4E-B10C-CB046DCE6B73}" type="slidenum">
              <a:rPr lang="en-US" smtClean="0"/>
              <a:t>14</a:t>
            </a:fld>
            <a:endParaRPr lang="en-US"/>
          </a:p>
        </p:txBody>
      </p:sp>
      <p:sp>
        <p:nvSpPr>
          <p:cNvPr id="6" name="Content Placeholder 1"/>
          <p:cNvSpPr txBox="1">
            <a:spLocks/>
          </p:cNvSpPr>
          <p:nvPr/>
        </p:nvSpPr>
        <p:spPr>
          <a:xfrm>
            <a:off x="1814361" y="5385730"/>
            <a:ext cx="8699157" cy="414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smtClean="0"/>
              <a:t>Difference between </a:t>
            </a:r>
            <a:r>
              <a:rPr lang="en-US" sz="1400" b="1" i="1" dirty="0" smtClean="0">
                <a:solidFill>
                  <a:srgbClr val="00B0F0"/>
                </a:solidFill>
              </a:rPr>
              <a:t>deep learning </a:t>
            </a:r>
            <a:r>
              <a:rPr lang="en-US" sz="1400" dirty="0" smtClean="0"/>
              <a:t>(left) and the  classical machine </a:t>
            </a:r>
            <a:r>
              <a:rPr lang="en-US" sz="1400" b="1" i="1" dirty="0" smtClean="0">
                <a:solidFill>
                  <a:srgbClr val="00B0F0"/>
                </a:solidFill>
              </a:rPr>
              <a:t>learning algorithms </a:t>
            </a:r>
            <a:r>
              <a:rPr lang="en-US" sz="1400" dirty="0" smtClean="0"/>
              <a:t>(right).</a:t>
            </a:r>
            <a:endParaRPr lang="en-US" sz="1400" dirty="0"/>
          </a:p>
        </p:txBody>
      </p:sp>
      <p:pic>
        <p:nvPicPr>
          <p:cNvPr id="3" name="Picture 2"/>
          <p:cNvPicPr>
            <a:picLocks noChangeAspect="1"/>
          </p:cNvPicPr>
          <p:nvPr/>
        </p:nvPicPr>
        <p:blipFill>
          <a:blip r:embed="rId4"/>
          <a:stretch>
            <a:fillRect/>
          </a:stretch>
        </p:blipFill>
        <p:spPr>
          <a:xfrm>
            <a:off x="9542248" y="3026193"/>
            <a:ext cx="1381125" cy="828675"/>
          </a:xfrm>
          <a:prstGeom prst="rect">
            <a:avLst/>
          </a:prstGeom>
        </p:spPr>
      </p:pic>
      <p:pic>
        <p:nvPicPr>
          <p:cNvPr id="5124" name="Picture 4" descr="Image result for man laptop illustr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520202" y="2281618"/>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837874" y="4378114"/>
            <a:ext cx="1704374" cy="307777"/>
          </a:xfrm>
          <a:prstGeom prst="rect">
            <a:avLst/>
          </a:prstGeom>
          <a:noFill/>
        </p:spPr>
        <p:txBody>
          <a:bodyPr wrap="square" rtlCol="0">
            <a:spAutoFit/>
          </a:bodyPr>
          <a:lstStyle/>
          <a:p>
            <a:r>
              <a:rPr lang="en-US" sz="1400" dirty="0" smtClean="0"/>
              <a:t>Feature extraction</a:t>
            </a:r>
            <a:endParaRPr lang="en-US" sz="1400" dirty="0"/>
          </a:p>
        </p:txBody>
      </p:sp>
      <p:sp>
        <p:nvSpPr>
          <p:cNvPr id="11" name="TextBox 10"/>
          <p:cNvSpPr txBox="1"/>
          <p:nvPr/>
        </p:nvSpPr>
        <p:spPr>
          <a:xfrm>
            <a:off x="9380623" y="3887591"/>
            <a:ext cx="1704374" cy="307777"/>
          </a:xfrm>
          <a:prstGeom prst="rect">
            <a:avLst/>
          </a:prstGeom>
          <a:noFill/>
        </p:spPr>
        <p:txBody>
          <a:bodyPr wrap="square" rtlCol="0">
            <a:spAutoFit/>
          </a:bodyPr>
          <a:lstStyle/>
          <a:p>
            <a:pPr algn="ctr"/>
            <a:r>
              <a:rPr lang="en-US" sz="1400" dirty="0" smtClean="0"/>
              <a:t>classification</a:t>
            </a:r>
            <a:endParaRPr lang="en-US" sz="1400" dirty="0"/>
          </a:p>
        </p:txBody>
      </p:sp>
      <p:pic>
        <p:nvPicPr>
          <p:cNvPr id="5126" name="Picture 6" descr="Image result for chihuahua black illustrati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666" y="2679256"/>
            <a:ext cx="1076154" cy="13744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chihuahua black illustrati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44048" y="2820932"/>
            <a:ext cx="1076154" cy="1374436"/>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a:off x="1070966" y="3191036"/>
            <a:ext cx="444370" cy="444843"/>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4400166" y="3191036"/>
            <a:ext cx="444370" cy="444843"/>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7449516" y="3277103"/>
            <a:ext cx="444370" cy="444843"/>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9200015" y="3277102"/>
            <a:ext cx="444370" cy="444843"/>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10842507" y="3260002"/>
            <a:ext cx="444370" cy="444843"/>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866467" y="3277662"/>
            <a:ext cx="1157249" cy="307777"/>
          </a:xfrm>
          <a:prstGeom prst="rect">
            <a:avLst/>
          </a:prstGeom>
          <a:noFill/>
        </p:spPr>
        <p:txBody>
          <a:bodyPr wrap="square" rtlCol="0">
            <a:spAutoFit/>
          </a:bodyPr>
          <a:lstStyle/>
          <a:p>
            <a:r>
              <a:rPr lang="en-US" sz="1400" dirty="0" smtClean="0"/>
              <a:t>Chihuahua</a:t>
            </a:r>
            <a:endParaRPr lang="en-US" sz="1400" dirty="0"/>
          </a:p>
        </p:txBody>
      </p:sp>
      <p:sp>
        <p:nvSpPr>
          <p:cNvPr id="20" name="TextBox 19"/>
          <p:cNvSpPr txBox="1"/>
          <p:nvPr/>
        </p:nvSpPr>
        <p:spPr>
          <a:xfrm>
            <a:off x="11205180" y="3327932"/>
            <a:ext cx="1157249" cy="307777"/>
          </a:xfrm>
          <a:prstGeom prst="rect">
            <a:avLst/>
          </a:prstGeom>
          <a:noFill/>
        </p:spPr>
        <p:txBody>
          <a:bodyPr wrap="square" rtlCol="0">
            <a:spAutoFit/>
          </a:bodyPr>
          <a:lstStyle/>
          <a:p>
            <a:r>
              <a:rPr lang="en-US" sz="1400" dirty="0" smtClean="0"/>
              <a:t>Chihuahua</a:t>
            </a:r>
            <a:endParaRPr lang="en-US" sz="1400" dirty="0"/>
          </a:p>
        </p:txBody>
      </p:sp>
    </p:spTree>
    <p:extLst>
      <p:ext uri="{BB962C8B-B14F-4D97-AF65-F5344CB8AC3E}">
        <p14:creationId xmlns:p14="http://schemas.microsoft.com/office/powerpoint/2010/main" val="19897349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E6E2734-5A86-4E8B-BE06-6B7BA1DF70D8}"/>
              </a:ext>
            </a:extLst>
          </p:cNvPr>
          <p:cNvSpPr>
            <a:spLocks noGrp="1"/>
          </p:cNvSpPr>
          <p:nvPr>
            <p:ph type="title"/>
          </p:nvPr>
        </p:nvSpPr>
        <p:spPr>
          <a:xfrm>
            <a:off x="0" y="0"/>
            <a:ext cx="10515600" cy="1025611"/>
          </a:xfrm>
        </p:spPr>
        <p:txBody>
          <a:bodyPr>
            <a:normAutofit/>
          </a:bodyPr>
          <a:lstStyle/>
          <a:p>
            <a:r>
              <a:rPr lang="en-US" sz="2800" dirty="0" smtClean="0">
                <a:cs typeface="Calibri Light"/>
              </a:rPr>
              <a:t>   1. Some basics:</a:t>
            </a:r>
            <a:endParaRPr lang="en-US" sz="2800" dirty="0"/>
          </a:p>
        </p:txBody>
      </p:sp>
      <p:sp>
        <p:nvSpPr>
          <p:cNvPr id="9" name="Slide Number Placeholder 8"/>
          <p:cNvSpPr>
            <a:spLocks noGrp="1"/>
          </p:cNvSpPr>
          <p:nvPr>
            <p:ph type="sldNum" sz="quarter" idx="12"/>
          </p:nvPr>
        </p:nvSpPr>
        <p:spPr/>
        <p:txBody>
          <a:bodyPr/>
          <a:lstStyle/>
          <a:p>
            <a:fld id="{A81DB880-03A7-4E4E-B10C-CB046DCE6B73}" type="slidenum">
              <a:rPr lang="en-US" smtClean="0"/>
              <a:t>15</a:t>
            </a:fld>
            <a:endParaRPr lang="en-US"/>
          </a:p>
        </p:txBody>
      </p:sp>
      <p:pic>
        <p:nvPicPr>
          <p:cNvPr id="2" name="Picture 1"/>
          <p:cNvPicPr>
            <a:picLocks noChangeAspect="1"/>
          </p:cNvPicPr>
          <p:nvPr/>
        </p:nvPicPr>
        <p:blipFill>
          <a:blip r:embed="rId3"/>
          <a:stretch>
            <a:fillRect/>
          </a:stretch>
        </p:blipFill>
        <p:spPr>
          <a:xfrm>
            <a:off x="864329" y="2110045"/>
            <a:ext cx="4258177" cy="2560810"/>
          </a:xfrm>
          <a:prstGeom prst="rect">
            <a:avLst/>
          </a:prstGeom>
        </p:spPr>
      </p:pic>
      <p:pic>
        <p:nvPicPr>
          <p:cNvPr id="4098" name="Picture 2" descr="Image result for nvidia gpu jets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8102" y="1591212"/>
            <a:ext cx="4844995" cy="3746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358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baf9yJ6HBc"/>
          <p:cNvPicPr>
            <a:picLocks noGrp="1" noRot="1" noChangeAspect="1"/>
          </p:cNvPicPr>
          <p:nvPr>
            <p:ph idx="1"/>
            <a:videoFile r:link="rId1"/>
          </p:nvPr>
        </p:nvPicPr>
        <p:blipFill>
          <a:blip r:embed="rId4"/>
          <a:stretch>
            <a:fillRect/>
          </a:stretch>
        </p:blipFill>
        <p:spPr>
          <a:xfrm>
            <a:off x="492210" y="1935377"/>
            <a:ext cx="4936823" cy="2776963"/>
          </a:xfrm>
          <a:prstGeom prst="rect">
            <a:avLst/>
          </a:prstGeom>
        </p:spPr>
      </p:pic>
      <p:sp>
        <p:nvSpPr>
          <p:cNvPr id="7" name="TextBox 6"/>
          <p:cNvSpPr txBox="1"/>
          <p:nvPr/>
        </p:nvSpPr>
        <p:spPr>
          <a:xfrm>
            <a:off x="492210" y="4955059"/>
            <a:ext cx="4936823" cy="923330"/>
          </a:xfrm>
          <a:prstGeom prst="rect">
            <a:avLst/>
          </a:prstGeom>
          <a:noFill/>
        </p:spPr>
        <p:txBody>
          <a:bodyPr wrap="square" rtlCol="0">
            <a:spAutoFit/>
          </a:bodyPr>
          <a:lstStyle/>
          <a:p>
            <a:r>
              <a:rPr lang="en-US" dirty="0" smtClean="0"/>
              <a:t>Lyrics created by neural networks </a:t>
            </a:r>
          </a:p>
          <a:p>
            <a:r>
              <a:rPr lang="en-US" dirty="0" smtClean="0"/>
              <a:t>(trained by existing rap songs’ content and rhyming words)</a:t>
            </a:r>
            <a:endParaRPr lang="en-US" dirty="0"/>
          </a:p>
        </p:txBody>
      </p:sp>
      <p:sp>
        <p:nvSpPr>
          <p:cNvPr id="8" name="Title 1">
            <a:extLst>
              <a:ext uri="{FF2B5EF4-FFF2-40B4-BE49-F238E27FC236}">
                <a16:creationId xmlns:a16="http://schemas.microsoft.com/office/drawing/2014/main" id="{DE6E2734-5A86-4E8B-BE06-6B7BA1DF70D8}"/>
              </a:ext>
            </a:extLst>
          </p:cNvPr>
          <p:cNvSpPr txBox="1">
            <a:spLocks/>
          </p:cNvSpPr>
          <p:nvPr/>
        </p:nvSpPr>
        <p:spPr>
          <a:xfrm>
            <a:off x="0" y="0"/>
            <a:ext cx="10515600" cy="1025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mtClean="0">
                <a:cs typeface="Calibri Light"/>
              </a:rPr>
              <a:t>   1. Some basics:</a:t>
            </a:r>
            <a:endParaRPr lang="en-US" sz="2800" dirty="0"/>
          </a:p>
        </p:txBody>
      </p:sp>
      <p:sp>
        <p:nvSpPr>
          <p:cNvPr id="2" name="Slide Number Placeholder 1"/>
          <p:cNvSpPr>
            <a:spLocks noGrp="1"/>
          </p:cNvSpPr>
          <p:nvPr>
            <p:ph type="sldNum" sz="quarter" idx="12"/>
          </p:nvPr>
        </p:nvSpPr>
        <p:spPr/>
        <p:txBody>
          <a:bodyPr/>
          <a:lstStyle/>
          <a:p>
            <a:fld id="{A81DB880-03A7-4E4E-B10C-CB046DCE6B73}" type="slidenum">
              <a:rPr lang="en-US" smtClean="0"/>
              <a:t>16</a:t>
            </a:fld>
            <a:endParaRPr lang="en-US"/>
          </a:p>
        </p:txBody>
      </p:sp>
      <p:pic>
        <p:nvPicPr>
          <p:cNvPr id="3" name="B8R148hFxPw"/>
          <p:cNvPicPr>
            <a:picLocks noRot="1" noChangeAspect="1"/>
          </p:cNvPicPr>
          <p:nvPr>
            <a:videoFile r:link="rId2"/>
          </p:nvPr>
        </p:nvPicPr>
        <p:blipFill>
          <a:blip r:embed="rId5"/>
          <a:stretch>
            <a:fillRect/>
          </a:stretch>
        </p:blipFill>
        <p:spPr>
          <a:xfrm>
            <a:off x="6402860" y="1935377"/>
            <a:ext cx="4950940" cy="2784904"/>
          </a:xfrm>
          <a:prstGeom prst="rect">
            <a:avLst/>
          </a:prstGeom>
        </p:spPr>
      </p:pic>
      <p:sp>
        <p:nvSpPr>
          <p:cNvPr id="9" name="TextBox 8"/>
          <p:cNvSpPr txBox="1"/>
          <p:nvPr/>
        </p:nvSpPr>
        <p:spPr>
          <a:xfrm>
            <a:off x="6402860" y="4955059"/>
            <a:ext cx="4936823" cy="923330"/>
          </a:xfrm>
          <a:prstGeom prst="rect">
            <a:avLst/>
          </a:prstGeom>
          <a:noFill/>
        </p:spPr>
        <p:txBody>
          <a:bodyPr wrap="square" rtlCol="0">
            <a:spAutoFit/>
          </a:bodyPr>
          <a:lstStyle/>
          <a:p>
            <a:r>
              <a:rPr lang="en-US" dirty="0" smtClean="0"/>
              <a:t>Self driving cars assisted by neural networks </a:t>
            </a:r>
          </a:p>
          <a:p>
            <a:r>
              <a:rPr lang="en-US" dirty="0" smtClean="0"/>
              <a:t>(trained to classify surrounding objects in 3D space in real-time)</a:t>
            </a:r>
            <a:endParaRPr lang="en-US" dirty="0"/>
          </a:p>
        </p:txBody>
      </p:sp>
    </p:spTree>
    <p:extLst>
      <p:ext uri="{BB962C8B-B14F-4D97-AF65-F5344CB8AC3E}">
        <p14:creationId xmlns:p14="http://schemas.microsoft.com/office/powerpoint/2010/main" val="26321592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E6E2734-5A86-4E8B-BE06-6B7BA1DF70D8}"/>
              </a:ext>
            </a:extLst>
          </p:cNvPr>
          <p:cNvSpPr>
            <a:spLocks noGrp="1"/>
          </p:cNvSpPr>
          <p:nvPr>
            <p:ph type="title"/>
          </p:nvPr>
        </p:nvSpPr>
        <p:spPr>
          <a:xfrm>
            <a:off x="0" y="0"/>
            <a:ext cx="10515600" cy="1025611"/>
          </a:xfrm>
        </p:spPr>
        <p:txBody>
          <a:bodyPr>
            <a:normAutofit/>
          </a:bodyPr>
          <a:lstStyle/>
          <a:p>
            <a:r>
              <a:rPr lang="en-US" sz="2800" dirty="0" smtClean="0">
                <a:cs typeface="Calibri Light"/>
              </a:rPr>
              <a:t>   1. Some basics:</a:t>
            </a:r>
            <a:endParaRPr lang="en-US" sz="2800" dirty="0"/>
          </a:p>
        </p:txBody>
      </p:sp>
      <p:sp>
        <p:nvSpPr>
          <p:cNvPr id="9" name="Slide Number Placeholder 8"/>
          <p:cNvSpPr>
            <a:spLocks noGrp="1"/>
          </p:cNvSpPr>
          <p:nvPr>
            <p:ph type="sldNum" sz="quarter" idx="12"/>
          </p:nvPr>
        </p:nvSpPr>
        <p:spPr/>
        <p:txBody>
          <a:bodyPr/>
          <a:lstStyle/>
          <a:p>
            <a:fld id="{A81DB880-03A7-4E4E-B10C-CB046DCE6B73}" type="slidenum">
              <a:rPr lang="en-US" smtClean="0"/>
              <a:t>17</a:t>
            </a:fld>
            <a:endParaRPr lang="en-US"/>
          </a:p>
        </p:txBody>
      </p:sp>
      <p:pic>
        <p:nvPicPr>
          <p:cNvPr id="4100" name="Picture 4" descr="Image result for deep learning movie voice recognition advertis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635" y="1486929"/>
            <a:ext cx="6869770" cy="384707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amazon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66760" y="1486929"/>
            <a:ext cx="2646284" cy="79520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gray winter ha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0600" y="2404971"/>
            <a:ext cx="2185988" cy="21859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610600" y="4713792"/>
            <a:ext cx="2402444" cy="369332"/>
          </a:xfrm>
          <a:prstGeom prst="rect">
            <a:avLst/>
          </a:prstGeom>
          <a:noFill/>
        </p:spPr>
        <p:txBody>
          <a:bodyPr wrap="square" rtlCol="0">
            <a:spAutoFit/>
          </a:bodyPr>
          <a:lstStyle/>
          <a:p>
            <a:pPr algn="ctr"/>
            <a:r>
              <a:rPr lang="en-US" dirty="0" smtClean="0"/>
              <a:t>5.99 Euro</a:t>
            </a:r>
            <a:endParaRPr lang="en-US" dirty="0"/>
          </a:p>
        </p:txBody>
      </p:sp>
    </p:spTree>
    <p:extLst>
      <p:ext uri="{BB962C8B-B14F-4D97-AF65-F5344CB8AC3E}">
        <p14:creationId xmlns:p14="http://schemas.microsoft.com/office/powerpoint/2010/main" val="1486266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83896" y="867268"/>
            <a:ext cx="6173732" cy="5388634"/>
          </a:xfrm>
        </p:spPr>
      </p:pic>
      <p:sp>
        <p:nvSpPr>
          <p:cNvPr id="5" name="Title 1"/>
          <p:cNvSpPr txBox="1">
            <a:spLocks/>
          </p:cNvSpPr>
          <p:nvPr/>
        </p:nvSpPr>
        <p:spPr>
          <a:xfrm>
            <a:off x="200080" y="204487"/>
            <a:ext cx="1114136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cs typeface="Calibri"/>
              </a:rPr>
              <a:t>2. </a:t>
            </a:r>
            <a:r>
              <a:rPr lang="en-US" sz="2800" b="1" dirty="0" smtClean="0">
                <a:cs typeface="Calibri"/>
              </a:rPr>
              <a:t>Exercise 1 </a:t>
            </a:r>
            <a:r>
              <a:rPr lang="en-US" sz="2800" dirty="0" smtClean="0">
                <a:cs typeface="Calibri"/>
              </a:rPr>
              <a:t>Using pre-trained neural networks</a:t>
            </a:r>
            <a:br>
              <a:rPr lang="en-US" sz="2800" dirty="0" smtClean="0">
                <a:cs typeface="Calibri"/>
              </a:rPr>
            </a:br>
            <a:r>
              <a:rPr lang="en-US" sz="2800" dirty="0" smtClean="0">
                <a:cs typeface="Calibri"/>
              </a:rPr>
              <a:t/>
            </a:r>
            <a:br>
              <a:rPr lang="en-US" sz="2800" dirty="0" smtClean="0">
                <a:cs typeface="Calibri"/>
              </a:rPr>
            </a:br>
            <a:endParaRPr lang="en-US" sz="2800" dirty="0"/>
          </a:p>
        </p:txBody>
      </p:sp>
      <p:sp>
        <p:nvSpPr>
          <p:cNvPr id="2" name="Slide Number Placeholder 1"/>
          <p:cNvSpPr>
            <a:spLocks noGrp="1"/>
          </p:cNvSpPr>
          <p:nvPr>
            <p:ph type="sldNum" sz="quarter" idx="12"/>
          </p:nvPr>
        </p:nvSpPr>
        <p:spPr/>
        <p:txBody>
          <a:bodyPr/>
          <a:lstStyle/>
          <a:p>
            <a:fld id="{A81DB880-03A7-4E4E-B10C-CB046DCE6B73}" type="slidenum">
              <a:rPr lang="en-US" smtClean="0"/>
              <a:t>18</a:t>
            </a:fld>
            <a:endParaRPr lang="en-US"/>
          </a:p>
        </p:txBody>
      </p:sp>
      <p:sp>
        <p:nvSpPr>
          <p:cNvPr id="6" name="TextBox 5"/>
          <p:cNvSpPr txBox="1"/>
          <p:nvPr/>
        </p:nvSpPr>
        <p:spPr>
          <a:xfrm>
            <a:off x="3977640" y="6352143"/>
            <a:ext cx="3916680" cy="369332"/>
          </a:xfrm>
          <a:prstGeom prst="rect">
            <a:avLst/>
          </a:prstGeom>
          <a:noFill/>
        </p:spPr>
        <p:txBody>
          <a:bodyPr wrap="square" rtlCol="0">
            <a:spAutoFit/>
          </a:bodyPr>
          <a:lstStyle/>
          <a:p>
            <a:pPr algn="ctr"/>
            <a:r>
              <a:rPr lang="en-US" dirty="0" smtClean="0"/>
              <a:t>Using </a:t>
            </a:r>
            <a:r>
              <a:rPr lang="en-US" dirty="0" err="1" smtClean="0"/>
              <a:t>AlexNet</a:t>
            </a:r>
            <a:r>
              <a:rPr lang="en-US" dirty="0" smtClean="0"/>
              <a:t> in </a:t>
            </a:r>
            <a:r>
              <a:rPr lang="en-US" dirty="0" err="1" smtClean="0"/>
              <a:t>Matlab</a:t>
            </a:r>
            <a:endParaRPr lang="en-US" dirty="0"/>
          </a:p>
        </p:txBody>
      </p:sp>
    </p:spTree>
    <p:extLst>
      <p:ext uri="{BB962C8B-B14F-4D97-AF65-F5344CB8AC3E}">
        <p14:creationId xmlns:p14="http://schemas.microsoft.com/office/powerpoint/2010/main" val="41194488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2436" y="365125"/>
            <a:ext cx="11141364" cy="1325563"/>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cs typeface="Calibri"/>
              </a:rPr>
              <a:t>3</a:t>
            </a:r>
            <a:r>
              <a:rPr lang="en-US" dirty="0">
                <a:cs typeface="Calibri"/>
              </a:rPr>
              <a:t>. </a:t>
            </a:r>
            <a:r>
              <a:rPr lang="en-US" b="1" dirty="0">
                <a:cs typeface="Calibri"/>
              </a:rPr>
              <a:t>Exercise 2 </a:t>
            </a:r>
            <a:r>
              <a:rPr lang="en-US" dirty="0">
                <a:cs typeface="Calibri"/>
              </a:rPr>
              <a:t>Transfer learning</a:t>
            </a:r>
          </a:p>
          <a:p>
            <a:r>
              <a:rPr lang="en-US" dirty="0" smtClean="0">
                <a:cs typeface="Calibri"/>
              </a:rPr>
              <a:t/>
            </a:r>
            <a:br>
              <a:rPr lang="en-US" dirty="0" smtClean="0">
                <a:cs typeface="Calibri"/>
              </a:rPr>
            </a:br>
            <a:r>
              <a:rPr lang="en-US" dirty="0" smtClean="0">
                <a:cs typeface="Calibri"/>
              </a:rPr>
              <a:t/>
            </a:r>
            <a:br>
              <a:rPr lang="en-US" dirty="0" smtClean="0">
                <a:cs typeface="Calibri"/>
              </a:rPr>
            </a:br>
            <a:endParaRPr lang="en-US" dirty="0"/>
          </a:p>
        </p:txBody>
      </p:sp>
      <p:sp>
        <p:nvSpPr>
          <p:cNvPr id="2" name="TextBox 1"/>
          <p:cNvSpPr txBox="1"/>
          <p:nvPr/>
        </p:nvSpPr>
        <p:spPr>
          <a:xfrm>
            <a:off x="469557" y="1383957"/>
            <a:ext cx="10132540" cy="3724096"/>
          </a:xfrm>
          <a:prstGeom prst="rect">
            <a:avLst/>
          </a:prstGeom>
          <a:noFill/>
        </p:spPr>
        <p:txBody>
          <a:bodyPr wrap="square" rtlCol="0">
            <a:spAutoFit/>
          </a:bodyPr>
          <a:lstStyle/>
          <a:p>
            <a:r>
              <a:rPr lang="en-US" sz="2400" dirty="0" smtClean="0"/>
              <a:t>Why transfer learning?</a:t>
            </a:r>
          </a:p>
          <a:p>
            <a:endParaRPr lang="en-US" sz="2000" dirty="0" smtClean="0"/>
          </a:p>
          <a:p>
            <a:pPr marL="285750" indent="-285750">
              <a:buFont typeface="Wingdings" panose="05000000000000000000" pitchFamily="2" charset="2"/>
              <a:buChar char="Ø"/>
            </a:pPr>
            <a:r>
              <a:rPr lang="en-US" sz="2400" dirty="0" smtClean="0"/>
              <a:t>When there is </a:t>
            </a:r>
            <a:r>
              <a:rPr lang="en-US" sz="2400" dirty="0" smtClean="0">
                <a:solidFill>
                  <a:srgbClr val="FF0000"/>
                </a:solidFill>
              </a:rPr>
              <a:t>not sufficient data </a:t>
            </a:r>
            <a:r>
              <a:rPr lang="en-US" sz="2400" dirty="0" smtClean="0"/>
              <a:t>to </a:t>
            </a:r>
            <a:r>
              <a:rPr lang="en-US" sz="2400" dirty="0" smtClean="0"/>
              <a:t>train a neural network from scratch</a:t>
            </a:r>
          </a:p>
          <a:p>
            <a:pPr marL="285750" indent="-285750">
              <a:buFont typeface="Wingdings" panose="05000000000000000000" pitchFamily="2" charset="2"/>
              <a:buChar char="Ø"/>
            </a:pPr>
            <a:r>
              <a:rPr lang="en-US" sz="2400" dirty="0" smtClean="0"/>
              <a:t>When there is </a:t>
            </a:r>
            <a:r>
              <a:rPr lang="en-US" sz="2400" dirty="0" smtClean="0">
                <a:solidFill>
                  <a:srgbClr val="FF0000"/>
                </a:solidFill>
              </a:rPr>
              <a:t>not </a:t>
            </a:r>
            <a:r>
              <a:rPr lang="en-US" sz="2400" dirty="0" smtClean="0">
                <a:solidFill>
                  <a:srgbClr val="FF0000"/>
                </a:solidFill>
              </a:rPr>
              <a:t>enough </a:t>
            </a:r>
            <a:r>
              <a:rPr lang="en-US" sz="2400" dirty="0" smtClean="0">
                <a:solidFill>
                  <a:srgbClr val="FF0000"/>
                </a:solidFill>
              </a:rPr>
              <a:t>time </a:t>
            </a:r>
            <a:r>
              <a:rPr lang="en-US" sz="2400" dirty="0" smtClean="0"/>
              <a:t>(days / weeks) to train a neural network from scratch</a:t>
            </a:r>
          </a:p>
          <a:p>
            <a:pPr marL="285750" indent="-285750">
              <a:buFont typeface="Wingdings" panose="05000000000000000000" pitchFamily="2" charset="2"/>
              <a:buChar char="Ø"/>
            </a:pPr>
            <a:r>
              <a:rPr lang="en-US" sz="2400" dirty="0" smtClean="0"/>
              <a:t>When there are </a:t>
            </a:r>
            <a:r>
              <a:rPr lang="en-US" sz="2400" dirty="0" smtClean="0">
                <a:solidFill>
                  <a:srgbClr val="FF0000"/>
                </a:solidFill>
              </a:rPr>
              <a:t>good layers </a:t>
            </a:r>
            <a:r>
              <a:rPr lang="en-US" sz="2400" dirty="0" smtClean="0"/>
              <a:t>which could be used (a dog breed classifier can benefit from layers which are trained to classify dogs)</a:t>
            </a:r>
          </a:p>
          <a:p>
            <a:pPr marL="285750" indent="-285750">
              <a:buFont typeface="Wingdings" panose="05000000000000000000" pitchFamily="2" charset="2"/>
              <a:buChar char="Ø"/>
            </a:pPr>
            <a:r>
              <a:rPr lang="en-US" sz="2400" dirty="0" smtClean="0"/>
              <a:t>Allows people to </a:t>
            </a:r>
            <a:r>
              <a:rPr lang="en-US" sz="2400" dirty="0" smtClean="0">
                <a:solidFill>
                  <a:srgbClr val="FF0000"/>
                </a:solidFill>
              </a:rPr>
              <a:t>share/exchange layers</a:t>
            </a:r>
            <a:r>
              <a:rPr lang="en-US" sz="2400" dirty="0" smtClean="0"/>
              <a:t> (trained network models)</a:t>
            </a:r>
          </a:p>
          <a:p>
            <a:r>
              <a:rPr lang="en-US" sz="2400" dirty="0" smtClean="0"/>
              <a:t>     </a:t>
            </a:r>
            <a:r>
              <a:rPr lang="en-US" sz="2400" dirty="0" err="1" smtClean="0"/>
              <a:t>Caffe</a:t>
            </a:r>
            <a:r>
              <a:rPr lang="en-US" sz="2400" dirty="0"/>
              <a:t> </a:t>
            </a:r>
            <a:r>
              <a:rPr lang="en-US" sz="2400" dirty="0" smtClean="0"/>
              <a:t>has a model zoo where people share the </a:t>
            </a:r>
            <a:r>
              <a:rPr lang="en-US" sz="2400" dirty="0"/>
              <a:t>network weights </a:t>
            </a:r>
            <a:r>
              <a:rPr lang="en-US" sz="2400" dirty="0" smtClean="0"/>
              <a:t>	</a:t>
            </a:r>
            <a:r>
              <a:rPr lang="en-US" sz="2400" dirty="0" smtClean="0">
                <a:hlinkClick r:id="rId2"/>
              </a:rPr>
              <a:t>https</a:t>
            </a:r>
            <a:r>
              <a:rPr lang="en-US" sz="2400" dirty="0">
                <a:hlinkClick r:id="rId2"/>
              </a:rPr>
              <a:t>://</a:t>
            </a:r>
            <a:r>
              <a:rPr lang="en-US" sz="2400" dirty="0" smtClean="0">
                <a:hlinkClick r:id="rId2"/>
              </a:rPr>
              <a:t>github.com/BVLC/caffe/wiki/Model-Zoo</a:t>
            </a:r>
            <a:r>
              <a:rPr lang="en-US" sz="2400" dirty="0" smtClean="0"/>
              <a:t> </a:t>
            </a:r>
          </a:p>
        </p:txBody>
      </p:sp>
      <p:pic>
        <p:nvPicPr>
          <p:cNvPr id="3" name="Picture 2"/>
          <p:cNvPicPr>
            <a:picLocks noChangeAspect="1"/>
          </p:cNvPicPr>
          <p:nvPr/>
        </p:nvPicPr>
        <p:blipFill>
          <a:blip r:embed="rId3"/>
          <a:stretch>
            <a:fillRect/>
          </a:stretch>
        </p:blipFill>
        <p:spPr>
          <a:xfrm>
            <a:off x="2816678" y="5108053"/>
            <a:ext cx="5438298" cy="1489470"/>
          </a:xfrm>
          <a:prstGeom prst="rect">
            <a:avLst/>
          </a:prstGeom>
        </p:spPr>
      </p:pic>
      <p:sp>
        <p:nvSpPr>
          <p:cNvPr id="5" name="Slide Number Placeholder 4"/>
          <p:cNvSpPr>
            <a:spLocks noGrp="1"/>
          </p:cNvSpPr>
          <p:nvPr>
            <p:ph type="sldNum" sz="quarter" idx="12"/>
          </p:nvPr>
        </p:nvSpPr>
        <p:spPr/>
        <p:txBody>
          <a:bodyPr/>
          <a:lstStyle/>
          <a:p>
            <a:fld id="{A81DB880-03A7-4E4E-B10C-CB046DCE6B73}" type="slidenum">
              <a:rPr lang="en-US" smtClean="0"/>
              <a:t>19</a:t>
            </a:fld>
            <a:endParaRPr lang="en-US"/>
          </a:p>
        </p:txBody>
      </p:sp>
    </p:spTree>
    <p:extLst>
      <p:ext uri="{BB962C8B-B14F-4D97-AF65-F5344CB8AC3E}">
        <p14:creationId xmlns:p14="http://schemas.microsoft.com/office/powerpoint/2010/main" val="240607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570182" y="1907454"/>
            <a:ext cx="9144000" cy="2387600"/>
          </a:xfrm>
        </p:spPr>
        <p:txBody>
          <a:bodyPr>
            <a:normAutofit fontScale="90000"/>
          </a:bodyPr>
          <a:lstStyle/>
          <a:p>
            <a:r>
              <a:rPr lang="en-US" sz="5400" dirty="0" smtClean="0">
                <a:cs typeface="Calibri"/>
              </a:rPr>
              <a:t>Computer </a:t>
            </a:r>
            <a:r>
              <a:rPr lang="en-US" sz="5400" dirty="0">
                <a:cs typeface="Calibri"/>
              </a:rPr>
              <a:t>Vision for Medical Imaging with </a:t>
            </a:r>
            <a:r>
              <a:rPr lang="en-US" sz="5400" dirty="0" err="1" smtClean="0">
                <a:cs typeface="Calibri"/>
              </a:rPr>
              <a:t>MatLab</a:t>
            </a:r>
            <a:r>
              <a:rPr lang="en-US" sz="5400" dirty="0" smtClean="0">
                <a:cs typeface="Calibri"/>
              </a:rPr>
              <a:t> </a:t>
            </a:r>
            <a:br>
              <a:rPr lang="en-US" sz="5400" dirty="0" smtClean="0">
                <a:cs typeface="Calibri"/>
              </a:rPr>
            </a:br>
            <a:r>
              <a:rPr lang="en-US" sz="5400" dirty="0">
                <a:cs typeface="Calibri"/>
              </a:rPr>
              <a:t/>
            </a:r>
            <a:br>
              <a:rPr lang="en-US" sz="5400" dirty="0">
                <a:cs typeface="Calibri"/>
              </a:rPr>
            </a:br>
            <a:r>
              <a:rPr lang="en-US" sz="3600" dirty="0" smtClean="0">
                <a:cs typeface="Calibri"/>
              </a:rPr>
              <a:t>Practical Implementations For Beginners</a:t>
            </a:r>
            <a:endParaRPr lang="en-US" sz="3600" dirty="0"/>
          </a:p>
        </p:txBody>
      </p:sp>
      <p:sp>
        <p:nvSpPr>
          <p:cNvPr id="5" name="Subtitle 2"/>
          <p:cNvSpPr>
            <a:spLocks noGrp="1"/>
          </p:cNvSpPr>
          <p:nvPr>
            <p:ph type="subTitle" idx="1"/>
          </p:nvPr>
        </p:nvSpPr>
        <p:spPr>
          <a:xfrm>
            <a:off x="1644073" y="5959764"/>
            <a:ext cx="9144000" cy="898236"/>
          </a:xfrm>
        </p:spPr>
        <p:txBody>
          <a:bodyPr>
            <a:normAutofit fontScale="70000" lnSpcReduction="20000"/>
          </a:bodyPr>
          <a:lstStyle/>
          <a:p>
            <a:r>
              <a:rPr lang="en-US" dirty="0" err="1" smtClean="0"/>
              <a:t>Beril</a:t>
            </a:r>
            <a:r>
              <a:rPr lang="en-US" dirty="0" smtClean="0"/>
              <a:t> </a:t>
            </a:r>
            <a:r>
              <a:rPr lang="en-US" dirty="0" err="1" smtClean="0"/>
              <a:t>Sirmacek</a:t>
            </a:r>
            <a:endParaRPr lang="en-US" dirty="0" smtClean="0"/>
          </a:p>
          <a:p>
            <a:r>
              <a:rPr lang="en-US" dirty="0" smtClean="0">
                <a:hlinkClick r:id="rId3"/>
              </a:rPr>
              <a:t>b.sirmacek@utwente.nl</a:t>
            </a:r>
            <a:r>
              <a:rPr lang="en-US" dirty="0" smtClean="0"/>
              <a:t> </a:t>
            </a:r>
          </a:p>
          <a:p>
            <a:r>
              <a:rPr lang="en-US" dirty="0" smtClean="0"/>
              <a:t>May </a:t>
            </a:r>
            <a:r>
              <a:rPr lang="en-US" dirty="0"/>
              <a:t>3</a:t>
            </a:r>
            <a:r>
              <a:rPr lang="en-US" dirty="0" smtClean="0"/>
              <a:t>, 2018</a:t>
            </a:r>
          </a:p>
          <a:p>
            <a:endParaRPr lang="en-US" dirty="0"/>
          </a:p>
        </p:txBody>
      </p:sp>
    </p:spTree>
    <p:extLst>
      <p:ext uri="{BB962C8B-B14F-4D97-AF65-F5344CB8AC3E}">
        <p14:creationId xmlns:p14="http://schemas.microsoft.com/office/powerpoint/2010/main" val="28277115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2436" y="365125"/>
            <a:ext cx="11141364" cy="1325563"/>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cs typeface="Calibri"/>
              </a:rPr>
              <a:t>3</a:t>
            </a:r>
            <a:r>
              <a:rPr lang="en-US" dirty="0">
                <a:cs typeface="Calibri"/>
              </a:rPr>
              <a:t>. </a:t>
            </a:r>
            <a:r>
              <a:rPr lang="en-US" b="1" dirty="0">
                <a:cs typeface="Calibri"/>
              </a:rPr>
              <a:t>Exercise 2 </a:t>
            </a:r>
            <a:r>
              <a:rPr lang="en-US" dirty="0">
                <a:cs typeface="Calibri"/>
              </a:rPr>
              <a:t>Transfer learning</a:t>
            </a:r>
          </a:p>
          <a:p>
            <a:r>
              <a:rPr lang="en-US" dirty="0" smtClean="0">
                <a:cs typeface="Calibri"/>
              </a:rPr>
              <a:t/>
            </a:r>
            <a:br>
              <a:rPr lang="en-US" dirty="0" smtClean="0">
                <a:cs typeface="Calibri"/>
              </a:rPr>
            </a:br>
            <a:r>
              <a:rPr lang="en-US" dirty="0" smtClean="0">
                <a:cs typeface="Calibri"/>
              </a:rPr>
              <a:t/>
            </a:r>
            <a:br>
              <a:rPr lang="en-US" dirty="0" smtClean="0">
                <a:cs typeface="Calibri"/>
              </a:rPr>
            </a:br>
            <a:endParaRPr lang="en-US" dirty="0"/>
          </a:p>
        </p:txBody>
      </p:sp>
      <p:sp>
        <p:nvSpPr>
          <p:cNvPr id="2" name="Slide Number Placeholder 1"/>
          <p:cNvSpPr>
            <a:spLocks noGrp="1"/>
          </p:cNvSpPr>
          <p:nvPr>
            <p:ph type="sldNum" sz="quarter" idx="12"/>
          </p:nvPr>
        </p:nvSpPr>
        <p:spPr/>
        <p:txBody>
          <a:bodyPr/>
          <a:lstStyle/>
          <a:p>
            <a:fld id="{A81DB880-03A7-4E4E-B10C-CB046DCE6B73}" type="slidenum">
              <a:rPr lang="en-US" smtClean="0"/>
              <a:t>20</a:t>
            </a:fld>
            <a:endParaRPr lang="en-US"/>
          </a:p>
        </p:txBody>
      </p:sp>
      <p:pic>
        <p:nvPicPr>
          <p:cNvPr id="5" name="Picture 2" descr="http://www.asimovinstitute.org/wp-content/uploads/2016/09/cn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180" y="1574985"/>
            <a:ext cx="6346825" cy="39057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dog illustr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4904" y="1868071"/>
            <a:ext cx="850771" cy="1038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1005" y="2985262"/>
            <a:ext cx="1200886" cy="12008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10550" y="4186148"/>
            <a:ext cx="850771" cy="954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3737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2436" y="365125"/>
            <a:ext cx="11141364" cy="1325563"/>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cs typeface="Calibri"/>
              </a:rPr>
              <a:t>3</a:t>
            </a:r>
            <a:r>
              <a:rPr lang="en-US" dirty="0">
                <a:cs typeface="Calibri"/>
              </a:rPr>
              <a:t>. </a:t>
            </a:r>
            <a:r>
              <a:rPr lang="en-US" b="1" dirty="0">
                <a:cs typeface="Calibri"/>
              </a:rPr>
              <a:t>Exercise 2 </a:t>
            </a:r>
            <a:r>
              <a:rPr lang="en-US" dirty="0">
                <a:cs typeface="Calibri"/>
              </a:rPr>
              <a:t>Transfer learning</a:t>
            </a:r>
          </a:p>
          <a:p>
            <a:r>
              <a:rPr lang="en-US" dirty="0" smtClean="0">
                <a:cs typeface="Calibri"/>
              </a:rPr>
              <a:t/>
            </a:r>
            <a:br>
              <a:rPr lang="en-US" dirty="0" smtClean="0">
                <a:cs typeface="Calibri"/>
              </a:rPr>
            </a:br>
            <a:r>
              <a:rPr lang="en-US" dirty="0" smtClean="0">
                <a:cs typeface="Calibri"/>
              </a:rPr>
              <a:t/>
            </a:r>
            <a:br>
              <a:rPr lang="en-US" dirty="0" smtClean="0">
                <a:cs typeface="Calibri"/>
              </a:rPr>
            </a:br>
            <a:endParaRPr lang="en-US" dirty="0"/>
          </a:p>
        </p:txBody>
      </p:sp>
      <p:sp>
        <p:nvSpPr>
          <p:cNvPr id="2" name="Slide Number Placeholder 1"/>
          <p:cNvSpPr>
            <a:spLocks noGrp="1"/>
          </p:cNvSpPr>
          <p:nvPr>
            <p:ph type="sldNum" sz="quarter" idx="12"/>
          </p:nvPr>
        </p:nvSpPr>
        <p:spPr/>
        <p:txBody>
          <a:bodyPr/>
          <a:lstStyle/>
          <a:p>
            <a:fld id="{A81DB880-03A7-4E4E-B10C-CB046DCE6B73}" type="slidenum">
              <a:rPr lang="en-US" smtClean="0"/>
              <a:t>21</a:t>
            </a:fld>
            <a:endParaRPr lang="en-US"/>
          </a:p>
        </p:txBody>
      </p:sp>
      <p:pic>
        <p:nvPicPr>
          <p:cNvPr id="5" name="Picture 2" descr="http://www.asimovinstitute.org/wp-content/uploads/2016/09/cn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100" y="1574985"/>
            <a:ext cx="6346825" cy="39057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chihuahua black illustr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41203" y="2328736"/>
            <a:ext cx="1025757" cy="13100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124083" y="4223566"/>
            <a:ext cx="842877" cy="369332"/>
          </a:xfrm>
          <a:prstGeom prst="rect">
            <a:avLst/>
          </a:prstGeom>
          <a:solidFill>
            <a:schemeClr val="bg2"/>
          </a:solidFill>
        </p:spPr>
        <p:txBody>
          <a:bodyPr wrap="square" rtlCol="0">
            <a:spAutoFit/>
          </a:bodyPr>
          <a:lstStyle/>
          <a:p>
            <a:r>
              <a:rPr lang="en-US" dirty="0" smtClean="0"/>
              <a:t>OTHER</a:t>
            </a:r>
            <a:endParaRPr lang="en-US" dirty="0"/>
          </a:p>
        </p:txBody>
      </p:sp>
      <p:cxnSp>
        <p:nvCxnSpPr>
          <p:cNvPr id="7" name="Straight Connector 6"/>
          <p:cNvCxnSpPr/>
          <p:nvPr/>
        </p:nvCxnSpPr>
        <p:spPr>
          <a:xfrm>
            <a:off x="6339840" y="1574985"/>
            <a:ext cx="1463040" cy="3905738"/>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flipH="1">
            <a:off x="6202680" y="1574985"/>
            <a:ext cx="1432560" cy="3905738"/>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5" name="Straight Connector 14"/>
          <p:cNvCxnSpPr/>
          <p:nvPr/>
        </p:nvCxnSpPr>
        <p:spPr>
          <a:xfrm>
            <a:off x="8116398" y="2087880"/>
            <a:ext cx="505847" cy="3032760"/>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p:cNvCxnSpPr/>
          <p:nvPr/>
        </p:nvCxnSpPr>
        <p:spPr>
          <a:xfrm flipH="1">
            <a:off x="8116398" y="2197351"/>
            <a:ext cx="503842" cy="2923289"/>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7" name="Straight Arrow Connector 26"/>
          <p:cNvCxnSpPr/>
          <p:nvPr/>
        </p:nvCxnSpPr>
        <p:spPr>
          <a:xfrm>
            <a:off x="6903720" y="5480723"/>
            <a:ext cx="0" cy="554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931920" y="5374043"/>
            <a:ext cx="0" cy="554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336280" y="5038763"/>
            <a:ext cx="0" cy="554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990879" y="5965787"/>
            <a:ext cx="2377440" cy="646331"/>
          </a:xfrm>
          <a:prstGeom prst="rect">
            <a:avLst/>
          </a:prstGeom>
          <a:noFill/>
        </p:spPr>
        <p:txBody>
          <a:bodyPr wrap="square" rtlCol="0">
            <a:spAutoFit/>
          </a:bodyPr>
          <a:lstStyle/>
          <a:p>
            <a:r>
              <a:rPr lang="en-US" dirty="0" smtClean="0"/>
              <a:t>Replace with new layers and retrain</a:t>
            </a:r>
            <a:endParaRPr lang="en-US" dirty="0"/>
          </a:p>
        </p:txBody>
      </p:sp>
      <p:sp>
        <p:nvSpPr>
          <p:cNvPr id="31" name="TextBox 30"/>
          <p:cNvSpPr txBox="1"/>
          <p:nvPr/>
        </p:nvSpPr>
        <p:spPr>
          <a:xfrm>
            <a:off x="8116398" y="5651201"/>
            <a:ext cx="2368722" cy="646331"/>
          </a:xfrm>
          <a:prstGeom prst="rect">
            <a:avLst/>
          </a:prstGeom>
          <a:noFill/>
        </p:spPr>
        <p:txBody>
          <a:bodyPr wrap="square" rtlCol="0">
            <a:spAutoFit/>
          </a:bodyPr>
          <a:lstStyle/>
          <a:p>
            <a:r>
              <a:rPr lang="en-US" dirty="0" smtClean="0"/>
              <a:t>Depends on number of classes in the output</a:t>
            </a:r>
            <a:endParaRPr lang="en-US" dirty="0"/>
          </a:p>
        </p:txBody>
      </p:sp>
      <p:sp>
        <p:nvSpPr>
          <p:cNvPr id="37" name="TextBox 36"/>
          <p:cNvSpPr txBox="1"/>
          <p:nvPr/>
        </p:nvSpPr>
        <p:spPr>
          <a:xfrm>
            <a:off x="3000117" y="5974366"/>
            <a:ext cx="2690926" cy="646331"/>
          </a:xfrm>
          <a:prstGeom prst="rect">
            <a:avLst/>
          </a:prstGeom>
          <a:noFill/>
        </p:spPr>
        <p:txBody>
          <a:bodyPr wrap="square" rtlCol="0">
            <a:spAutoFit/>
          </a:bodyPr>
          <a:lstStyle/>
          <a:p>
            <a:r>
              <a:rPr lang="en-US" dirty="0" smtClean="0"/>
              <a:t>Add/remove feature extraction layers if needed</a:t>
            </a:r>
            <a:endParaRPr lang="en-US" dirty="0"/>
          </a:p>
        </p:txBody>
      </p:sp>
    </p:spTree>
    <p:extLst>
      <p:ext uri="{BB962C8B-B14F-4D97-AF65-F5344CB8AC3E}">
        <p14:creationId xmlns:p14="http://schemas.microsoft.com/office/powerpoint/2010/main" val="14487051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2436" y="365125"/>
            <a:ext cx="11141364" cy="1325563"/>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cs typeface="Calibri"/>
              </a:rPr>
              <a:t>3</a:t>
            </a:r>
            <a:r>
              <a:rPr lang="en-US" dirty="0">
                <a:cs typeface="Calibri"/>
              </a:rPr>
              <a:t>. </a:t>
            </a:r>
            <a:r>
              <a:rPr lang="en-US" b="1" dirty="0">
                <a:cs typeface="Calibri"/>
              </a:rPr>
              <a:t>Exercise 2 </a:t>
            </a:r>
            <a:r>
              <a:rPr lang="en-US" dirty="0">
                <a:cs typeface="Calibri"/>
              </a:rPr>
              <a:t>Transfer learning</a:t>
            </a:r>
          </a:p>
          <a:p>
            <a:r>
              <a:rPr lang="en-US" dirty="0" smtClean="0">
                <a:cs typeface="Calibri"/>
              </a:rPr>
              <a:t/>
            </a:r>
            <a:br>
              <a:rPr lang="en-US" dirty="0" smtClean="0">
                <a:cs typeface="Calibri"/>
              </a:rPr>
            </a:br>
            <a:r>
              <a:rPr lang="en-US" dirty="0" smtClean="0">
                <a:cs typeface="Calibri"/>
              </a:rPr>
              <a:t/>
            </a:r>
            <a:br>
              <a:rPr lang="en-US" dirty="0" smtClean="0">
                <a:cs typeface="Calibri"/>
              </a:rPr>
            </a:br>
            <a:endParaRPr lang="en-US" dirty="0"/>
          </a:p>
        </p:txBody>
      </p:sp>
      <p:sp>
        <p:nvSpPr>
          <p:cNvPr id="2" name="Slide Number Placeholder 1"/>
          <p:cNvSpPr>
            <a:spLocks noGrp="1"/>
          </p:cNvSpPr>
          <p:nvPr>
            <p:ph type="sldNum" sz="quarter" idx="12"/>
          </p:nvPr>
        </p:nvSpPr>
        <p:spPr/>
        <p:txBody>
          <a:bodyPr/>
          <a:lstStyle/>
          <a:p>
            <a:fld id="{A81DB880-03A7-4E4E-B10C-CB046DCE6B73}" type="slidenum">
              <a:rPr lang="en-US" smtClean="0"/>
              <a:t>22</a:t>
            </a:fld>
            <a:endParaRPr lang="en-US"/>
          </a:p>
        </p:txBody>
      </p:sp>
      <p:pic>
        <p:nvPicPr>
          <p:cNvPr id="3" name="Picture 2"/>
          <p:cNvPicPr>
            <a:picLocks noChangeAspect="1"/>
          </p:cNvPicPr>
          <p:nvPr/>
        </p:nvPicPr>
        <p:blipFill>
          <a:blip r:embed="rId2"/>
          <a:stretch>
            <a:fillRect/>
          </a:stretch>
        </p:blipFill>
        <p:spPr>
          <a:xfrm>
            <a:off x="420129" y="2155671"/>
            <a:ext cx="11084011" cy="2333893"/>
          </a:xfrm>
          <a:prstGeom prst="rect">
            <a:avLst/>
          </a:prstGeom>
        </p:spPr>
      </p:pic>
    </p:spTree>
    <p:extLst>
      <p:ext uri="{BB962C8B-B14F-4D97-AF65-F5344CB8AC3E}">
        <p14:creationId xmlns:p14="http://schemas.microsoft.com/office/powerpoint/2010/main" val="28972272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2436" y="365125"/>
            <a:ext cx="11141364" cy="1325563"/>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cs typeface="Calibri"/>
              </a:rPr>
              <a:t>3</a:t>
            </a:r>
            <a:r>
              <a:rPr lang="en-US" dirty="0">
                <a:cs typeface="Calibri"/>
              </a:rPr>
              <a:t>. </a:t>
            </a:r>
            <a:r>
              <a:rPr lang="en-US" b="1" dirty="0">
                <a:cs typeface="Calibri"/>
              </a:rPr>
              <a:t>Exercise 2 </a:t>
            </a:r>
            <a:r>
              <a:rPr lang="en-US" dirty="0">
                <a:cs typeface="Calibri"/>
              </a:rPr>
              <a:t>Transfer learning</a:t>
            </a:r>
          </a:p>
          <a:p>
            <a:r>
              <a:rPr lang="en-US" dirty="0" smtClean="0">
                <a:cs typeface="Calibri"/>
              </a:rPr>
              <a:t/>
            </a:r>
            <a:br>
              <a:rPr lang="en-US" dirty="0" smtClean="0">
                <a:cs typeface="Calibri"/>
              </a:rPr>
            </a:br>
            <a:r>
              <a:rPr lang="en-US" dirty="0" smtClean="0">
                <a:cs typeface="Calibri"/>
              </a:rPr>
              <a:t/>
            </a:r>
            <a:br>
              <a:rPr lang="en-US" dirty="0" smtClean="0">
                <a:cs typeface="Calibri"/>
              </a:rPr>
            </a:br>
            <a:endParaRPr lang="en-US" dirty="0"/>
          </a:p>
        </p:txBody>
      </p:sp>
      <p:sp>
        <p:nvSpPr>
          <p:cNvPr id="2" name="Slide Number Placeholder 1"/>
          <p:cNvSpPr>
            <a:spLocks noGrp="1"/>
          </p:cNvSpPr>
          <p:nvPr>
            <p:ph type="sldNum" sz="quarter" idx="12"/>
          </p:nvPr>
        </p:nvSpPr>
        <p:spPr/>
        <p:txBody>
          <a:bodyPr/>
          <a:lstStyle/>
          <a:p>
            <a:fld id="{A81DB880-03A7-4E4E-B10C-CB046DCE6B73}" type="slidenum">
              <a:rPr lang="en-US" smtClean="0"/>
              <a:t>23</a:t>
            </a:fld>
            <a:endParaRPr lang="en-US"/>
          </a:p>
        </p:txBody>
      </p:sp>
      <p:pic>
        <p:nvPicPr>
          <p:cNvPr id="5" name="Picture 4"/>
          <p:cNvPicPr>
            <a:picLocks noChangeAspect="1"/>
          </p:cNvPicPr>
          <p:nvPr/>
        </p:nvPicPr>
        <p:blipFill>
          <a:blip r:embed="rId2"/>
          <a:stretch>
            <a:fillRect/>
          </a:stretch>
        </p:blipFill>
        <p:spPr>
          <a:xfrm>
            <a:off x="550007" y="1254442"/>
            <a:ext cx="10690446" cy="4826318"/>
          </a:xfrm>
          <a:prstGeom prst="rect">
            <a:avLst/>
          </a:prstGeom>
        </p:spPr>
      </p:pic>
      <p:sp>
        <p:nvSpPr>
          <p:cNvPr id="6" name="TextBox 5"/>
          <p:cNvSpPr txBox="1"/>
          <p:nvPr/>
        </p:nvSpPr>
        <p:spPr>
          <a:xfrm>
            <a:off x="1774998" y="6080760"/>
            <a:ext cx="8016240" cy="369332"/>
          </a:xfrm>
          <a:prstGeom prst="rect">
            <a:avLst/>
          </a:prstGeom>
          <a:noFill/>
        </p:spPr>
        <p:txBody>
          <a:bodyPr wrap="square" rtlCol="0">
            <a:spAutoFit/>
          </a:bodyPr>
          <a:lstStyle/>
          <a:p>
            <a:pPr algn="ctr"/>
            <a:r>
              <a:rPr lang="en-US" dirty="0" smtClean="0"/>
              <a:t>Useful pre-trained networks and layers accessible with </a:t>
            </a:r>
            <a:r>
              <a:rPr lang="en-US" dirty="0" err="1" smtClean="0"/>
              <a:t>Matlab</a:t>
            </a:r>
            <a:r>
              <a:rPr lang="en-US" dirty="0" smtClean="0"/>
              <a:t> functions</a:t>
            </a:r>
            <a:endParaRPr lang="en-US" dirty="0"/>
          </a:p>
        </p:txBody>
      </p:sp>
    </p:spTree>
    <p:extLst>
      <p:ext uri="{BB962C8B-B14F-4D97-AF65-F5344CB8AC3E}">
        <p14:creationId xmlns:p14="http://schemas.microsoft.com/office/powerpoint/2010/main" val="38870205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12436" y="365125"/>
            <a:ext cx="11141364" cy="1325563"/>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cs typeface="Calibri"/>
              </a:rPr>
              <a:t>3</a:t>
            </a:r>
            <a:r>
              <a:rPr lang="en-US" dirty="0">
                <a:cs typeface="Calibri"/>
              </a:rPr>
              <a:t>. </a:t>
            </a:r>
            <a:r>
              <a:rPr lang="en-US" b="1" dirty="0">
                <a:cs typeface="Calibri"/>
              </a:rPr>
              <a:t>Exercise 2 </a:t>
            </a:r>
            <a:r>
              <a:rPr lang="en-US" dirty="0">
                <a:cs typeface="Calibri"/>
              </a:rPr>
              <a:t>Transfer learning</a:t>
            </a:r>
          </a:p>
          <a:p>
            <a:r>
              <a:rPr lang="en-US" dirty="0" smtClean="0">
                <a:cs typeface="Calibri"/>
              </a:rPr>
              <a:t/>
            </a:r>
            <a:br>
              <a:rPr lang="en-US" dirty="0" smtClean="0">
                <a:cs typeface="Calibri"/>
              </a:rPr>
            </a:br>
            <a:r>
              <a:rPr lang="en-US" dirty="0" smtClean="0">
                <a:cs typeface="Calibri"/>
              </a:rPr>
              <a:t/>
            </a:r>
            <a:br>
              <a:rPr lang="en-US" dirty="0" smtClean="0">
                <a:cs typeface="Calibri"/>
              </a:rPr>
            </a:br>
            <a:endParaRPr lang="en-US" dirty="0"/>
          </a:p>
        </p:txBody>
      </p:sp>
      <p:sp>
        <p:nvSpPr>
          <p:cNvPr id="2" name="Slide Number Placeholder 1"/>
          <p:cNvSpPr>
            <a:spLocks noGrp="1"/>
          </p:cNvSpPr>
          <p:nvPr>
            <p:ph type="sldNum" sz="quarter" idx="12"/>
          </p:nvPr>
        </p:nvSpPr>
        <p:spPr/>
        <p:txBody>
          <a:bodyPr/>
          <a:lstStyle/>
          <a:p>
            <a:fld id="{A81DB880-03A7-4E4E-B10C-CB046DCE6B73}" type="slidenum">
              <a:rPr lang="en-US" smtClean="0"/>
              <a:t>24</a:t>
            </a:fld>
            <a:endParaRPr lang="en-US"/>
          </a:p>
        </p:txBody>
      </p:sp>
      <p:sp>
        <p:nvSpPr>
          <p:cNvPr id="6" name="TextBox 5"/>
          <p:cNvSpPr txBox="1"/>
          <p:nvPr/>
        </p:nvSpPr>
        <p:spPr>
          <a:xfrm>
            <a:off x="1774998" y="6080760"/>
            <a:ext cx="8016240" cy="369332"/>
          </a:xfrm>
          <a:prstGeom prst="rect">
            <a:avLst/>
          </a:prstGeom>
          <a:noFill/>
        </p:spPr>
        <p:txBody>
          <a:bodyPr wrap="square" rtlCol="0">
            <a:spAutoFit/>
          </a:bodyPr>
          <a:lstStyle/>
          <a:p>
            <a:pPr algn="ctr"/>
            <a:r>
              <a:rPr lang="en-US" dirty="0" smtClean="0"/>
              <a:t>Useful pre-trained networks and layers accessible with </a:t>
            </a:r>
            <a:r>
              <a:rPr lang="en-US" dirty="0" err="1" smtClean="0"/>
              <a:t>Matlab</a:t>
            </a:r>
            <a:r>
              <a:rPr lang="en-US" dirty="0" smtClean="0"/>
              <a:t> functions</a:t>
            </a:r>
            <a:endParaRPr lang="en-US" dirty="0"/>
          </a:p>
        </p:txBody>
      </p:sp>
      <p:pic>
        <p:nvPicPr>
          <p:cNvPr id="2050" name="Picture 2" descr="Image result for satellite image roa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5623" y="2020057"/>
            <a:ext cx="6575292" cy="22718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eye vesse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205" y="1916877"/>
            <a:ext cx="3029585" cy="25625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12436" y="4572637"/>
            <a:ext cx="4519122" cy="646331"/>
          </a:xfrm>
          <a:prstGeom prst="rect">
            <a:avLst/>
          </a:prstGeom>
          <a:noFill/>
        </p:spPr>
        <p:txBody>
          <a:bodyPr wrap="square" rtlCol="0">
            <a:spAutoFit/>
          </a:bodyPr>
          <a:lstStyle/>
          <a:p>
            <a:pPr algn="ctr"/>
            <a:r>
              <a:rPr lang="en-US" dirty="0" smtClean="0"/>
              <a:t>Retina image</a:t>
            </a:r>
          </a:p>
          <a:p>
            <a:pPr algn="ctr"/>
            <a:r>
              <a:rPr lang="en-US" dirty="0" smtClean="0"/>
              <a:t>(Vessel network)</a:t>
            </a:r>
            <a:endParaRPr lang="en-US" dirty="0"/>
          </a:p>
        </p:txBody>
      </p:sp>
      <p:sp>
        <p:nvSpPr>
          <p:cNvPr id="9" name="TextBox 8"/>
          <p:cNvSpPr txBox="1"/>
          <p:nvPr/>
        </p:nvSpPr>
        <p:spPr>
          <a:xfrm>
            <a:off x="5716068" y="4491151"/>
            <a:ext cx="4519122" cy="646331"/>
          </a:xfrm>
          <a:prstGeom prst="rect">
            <a:avLst/>
          </a:prstGeom>
          <a:noFill/>
        </p:spPr>
        <p:txBody>
          <a:bodyPr wrap="square" rtlCol="0">
            <a:spAutoFit/>
          </a:bodyPr>
          <a:lstStyle/>
          <a:p>
            <a:pPr algn="ctr"/>
            <a:r>
              <a:rPr lang="en-US" dirty="0" smtClean="0"/>
              <a:t>Satellite image</a:t>
            </a:r>
          </a:p>
          <a:p>
            <a:pPr algn="ctr"/>
            <a:r>
              <a:rPr lang="en-US" dirty="0" smtClean="0"/>
              <a:t>(Road network)</a:t>
            </a:r>
            <a:endParaRPr lang="en-US" dirty="0"/>
          </a:p>
        </p:txBody>
      </p:sp>
    </p:spTree>
    <p:extLst>
      <p:ext uri="{BB962C8B-B14F-4D97-AF65-F5344CB8AC3E}">
        <p14:creationId xmlns:p14="http://schemas.microsoft.com/office/powerpoint/2010/main" val="33854172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60638"/>
            <a:ext cx="11141364" cy="5841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cs typeface="Calibri"/>
              </a:rPr>
              <a:t>    4</a:t>
            </a:r>
            <a:r>
              <a:rPr lang="en-US" sz="2800" dirty="0">
                <a:cs typeface="Calibri"/>
              </a:rPr>
              <a:t>. Discussion on learning from </a:t>
            </a:r>
            <a:r>
              <a:rPr lang="en-US" sz="2800" dirty="0" smtClean="0">
                <a:cs typeface="Calibri"/>
              </a:rPr>
              <a:t>scratch</a:t>
            </a:r>
            <a:endParaRPr lang="en-US" sz="2800" dirty="0"/>
          </a:p>
        </p:txBody>
      </p:sp>
      <p:sp>
        <p:nvSpPr>
          <p:cNvPr id="2" name="Slide Number Placeholder 1"/>
          <p:cNvSpPr>
            <a:spLocks noGrp="1"/>
          </p:cNvSpPr>
          <p:nvPr>
            <p:ph type="sldNum" sz="quarter" idx="12"/>
          </p:nvPr>
        </p:nvSpPr>
        <p:spPr/>
        <p:txBody>
          <a:bodyPr/>
          <a:lstStyle/>
          <a:p>
            <a:fld id="{A81DB880-03A7-4E4E-B10C-CB046DCE6B73}" type="slidenum">
              <a:rPr lang="en-US" smtClean="0"/>
              <a:t>25</a:t>
            </a:fld>
            <a:endParaRPr lang="en-US"/>
          </a:p>
        </p:txBody>
      </p:sp>
      <p:pic>
        <p:nvPicPr>
          <p:cNvPr id="3" name="Picture 2"/>
          <p:cNvPicPr>
            <a:picLocks noChangeAspect="1"/>
          </p:cNvPicPr>
          <p:nvPr/>
        </p:nvPicPr>
        <p:blipFill>
          <a:blip r:embed="rId2"/>
          <a:stretch>
            <a:fillRect/>
          </a:stretch>
        </p:blipFill>
        <p:spPr>
          <a:xfrm>
            <a:off x="1855470" y="1049655"/>
            <a:ext cx="8572500" cy="1924050"/>
          </a:xfrm>
          <a:prstGeom prst="rect">
            <a:avLst/>
          </a:prstGeom>
        </p:spPr>
      </p:pic>
      <p:pic>
        <p:nvPicPr>
          <p:cNvPr id="5" name="Picture 4"/>
          <p:cNvPicPr>
            <a:picLocks noChangeAspect="1"/>
          </p:cNvPicPr>
          <p:nvPr/>
        </p:nvPicPr>
        <p:blipFill>
          <a:blip r:embed="rId3"/>
          <a:stretch>
            <a:fillRect/>
          </a:stretch>
        </p:blipFill>
        <p:spPr>
          <a:xfrm>
            <a:off x="2931795" y="3296344"/>
            <a:ext cx="6419850" cy="2162175"/>
          </a:xfrm>
          <a:prstGeom prst="rect">
            <a:avLst/>
          </a:prstGeom>
        </p:spPr>
      </p:pic>
    </p:spTree>
    <p:extLst>
      <p:ext uri="{BB962C8B-B14F-4D97-AF65-F5344CB8AC3E}">
        <p14:creationId xmlns:p14="http://schemas.microsoft.com/office/powerpoint/2010/main" val="15500144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937" y="1770460"/>
            <a:ext cx="11066782" cy="2450210"/>
          </a:xfrm>
        </p:spPr>
      </p:pic>
      <p:sp>
        <p:nvSpPr>
          <p:cNvPr id="5" name="Rectangle 4"/>
          <p:cNvSpPr/>
          <p:nvPr/>
        </p:nvSpPr>
        <p:spPr>
          <a:xfrm>
            <a:off x="408937" y="4635182"/>
            <a:ext cx="11219183" cy="1754326"/>
          </a:xfrm>
          <a:prstGeom prst="rect">
            <a:avLst/>
          </a:prstGeom>
        </p:spPr>
        <p:txBody>
          <a:bodyPr wrap="square">
            <a:spAutoFit/>
          </a:bodyPr>
          <a:lstStyle/>
          <a:p>
            <a:pPr algn="just"/>
            <a:r>
              <a:rPr lang="en-US" dirty="0">
                <a:solidFill>
                  <a:srgbClr val="000000"/>
                </a:solidFill>
                <a:latin typeface="verdana" panose="020B0604030504040204" pitchFamily="34" charset="0"/>
              </a:rPr>
              <a:t>Deep learning frameworks offer building blocks for designing, training and validating deep neural networks, through a high level programming interface. </a:t>
            </a:r>
            <a:endParaRPr lang="en-US" dirty="0" smtClean="0">
              <a:solidFill>
                <a:srgbClr val="000000"/>
              </a:solidFill>
              <a:latin typeface="verdana" panose="020B0604030504040204" pitchFamily="34" charset="0"/>
            </a:endParaRPr>
          </a:p>
          <a:p>
            <a:pPr algn="just"/>
            <a:endParaRPr lang="en-US" dirty="0" smtClean="0">
              <a:solidFill>
                <a:srgbClr val="000000"/>
              </a:solidFill>
              <a:latin typeface="verdana" panose="020B0604030504040204" pitchFamily="34" charset="0"/>
            </a:endParaRPr>
          </a:p>
          <a:p>
            <a:pPr algn="just"/>
            <a:r>
              <a:rPr lang="en-US" dirty="0" smtClean="0">
                <a:solidFill>
                  <a:srgbClr val="000000"/>
                </a:solidFill>
                <a:latin typeface="verdana" panose="020B0604030504040204" pitchFamily="34" charset="0"/>
              </a:rPr>
              <a:t>Widely </a:t>
            </a:r>
            <a:r>
              <a:rPr lang="en-US" dirty="0">
                <a:solidFill>
                  <a:srgbClr val="000000"/>
                </a:solidFill>
                <a:latin typeface="verdana" panose="020B0604030504040204" pitchFamily="34" charset="0"/>
              </a:rPr>
              <a:t>used deep learning frameworks such as Caffe2, Cognitive toolkit, </a:t>
            </a:r>
            <a:r>
              <a:rPr lang="en-US" dirty="0" err="1">
                <a:solidFill>
                  <a:srgbClr val="000000"/>
                </a:solidFill>
                <a:latin typeface="verdana" panose="020B0604030504040204" pitchFamily="34" charset="0"/>
              </a:rPr>
              <a:t>MXNet</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PyTorch</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TensorFlow</a:t>
            </a:r>
            <a:r>
              <a:rPr lang="en-US" dirty="0">
                <a:solidFill>
                  <a:srgbClr val="000000"/>
                </a:solidFill>
                <a:latin typeface="verdana" panose="020B0604030504040204" pitchFamily="34" charset="0"/>
              </a:rPr>
              <a:t> and others rely on GPU-accelerated libraries such as </a:t>
            </a:r>
            <a:r>
              <a:rPr lang="en-US" dirty="0" err="1">
                <a:solidFill>
                  <a:srgbClr val="000000"/>
                </a:solidFill>
                <a:latin typeface="verdana" panose="020B0604030504040204" pitchFamily="34" charset="0"/>
              </a:rPr>
              <a:t>cuDNN</a:t>
            </a:r>
            <a:r>
              <a:rPr lang="en-US" dirty="0">
                <a:solidFill>
                  <a:srgbClr val="000000"/>
                </a:solidFill>
                <a:latin typeface="verdana" panose="020B0604030504040204" pitchFamily="34" charset="0"/>
              </a:rPr>
              <a:t> and NCCL to deliver high-performance multi-GPU accelerated training.</a:t>
            </a:r>
            <a:endParaRPr lang="en-US" dirty="0"/>
          </a:p>
        </p:txBody>
      </p:sp>
      <p:sp>
        <p:nvSpPr>
          <p:cNvPr id="3" name="Slide Number Placeholder 2"/>
          <p:cNvSpPr>
            <a:spLocks noGrp="1"/>
          </p:cNvSpPr>
          <p:nvPr>
            <p:ph type="sldNum" sz="quarter" idx="12"/>
          </p:nvPr>
        </p:nvSpPr>
        <p:spPr/>
        <p:txBody>
          <a:bodyPr/>
          <a:lstStyle/>
          <a:p>
            <a:fld id="{A81DB880-03A7-4E4E-B10C-CB046DCE6B73}" type="slidenum">
              <a:rPr lang="en-US" smtClean="0"/>
              <a:t>26</a:t>
            </a:fld>
            <a:endParaRPr lang="en-US"/>
          </a:p>
        </p:txBody>
      </p:sp>
      <p:sp>
        <p:nvSpPr>
          <p:cNvPr id="7" name="Title 1"/>
          <p:cNvSpPr>
            <a:spLocks noGrp="1"/>
          </p:cNvSpPr>
          <p:nvPr>
            <p:ph type="title"/>
          </p:nvPr>
        </p:nvSpPr>
        <p:spPr>
          <a:xfrm>
            <a:off x="1" y="1"/>
            <a:ext cx="10515600" cy="1112108"/>
          </a:xfrm>
        </p:spPr>
        <p:txBody>
          <a:bodyPr>
            <a:normAutofit/>
          </a:bodyPr>
          <a:lstStyle/>
          <a:p>
            <a:r>
              <a:rPr lang="en-US" sz="2800" dirty="0" smtClean="0">
                <a:cs typeface="Calibri"/>
              </a:rPr>
              <a:t>   5. Useful </a:t>
            </a:r>
            <a:r>
              <a:rPr lang="en-US" sz="2800" dirty="0">
                <a:cs typeface="Calibri"/>
              </a:rPr>
              <a:t>resources and examples</a:t>
            </a:r>
            <a:br>
              <a:rPr lang="en-US" sz="2800" dirty="0">
                <a:cs typeface="Calibri"/>
              </a:rPr>
            </a:br>
            <a:endParaRPr lang="en-US" sz="2800" dirty="0"/>
          </a:p>
        </p:txBody>
      </p:sp>
    </p:spTree>
    <p:extLst>
      <p:ext uri="{BB962C8B-B14F-4D97-AF65-F5344CB8AC3E}">
        <p14:creationId xmlns:p14="http://schemas.microsoft.com/office/powerpoint/2010/main" val="36145250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0515600" cy="1112108"/>
          </a:xfrm>
        </p:spPr>
        <p:txBody>
          <a:bodyPr>
            <a:normAutofit/>
          </a:bodyPr>
          <a:lstStyle/>
          <a:p>
            <a:r>
              <a:rPr lang="en-US" sz="2800" dirty="0" smtClean="0">
                <a:cs typeface="Calibri"/>
              </a:rPr>
              <a:t>   5. Useful </a:t>
            </a:r>
            <a:r>
              <a:rPr lang="en-US" sz="2800" dirty="0">
                <a:cs typeface="Calibri"/>
              </a:rPr>
              <a:t>resources and examples</a:t>
            </a:r>
            <a:br>
              <a:rPr lang="en-US" sz="2800" dirty="0">
                <a:cs typeface="Calibri"/>
              </a:rPr>
            </a:br>
            <a:endParaRPr lang="en-US" sz="2800" dirty="0"/>
          </a:p>
        </p:txBody>
      </p:sp>
      <p:sp>
        <p:nvSpPr>
          <p:cNvPr id="3" name="Content Placeholder 2"/>
          <p:cNvSpPr>
            <a:spLocks noGrp="1"/>
          </p:cNvSpPr>
          <p:nvPr>
            <p:ph idx="1"/>
          </p:nvPr>
        </p:nvSpPr>
        <p:spPr>
          <a:xfrm>
            <a:off x="913615" y="6396610"/>
            <a:ext cx="10515600" cy="487363"/>
          </a:xfrm>
        </p:spPr>
        <p:txBody>
          <a:bodyPr/>
          <a:lstStyle/>
          <a:p>
            <a:pPr marL="0" indent="0" algn="ctr">
              <a:buNone/>
            </a:pPr>
            <a:r>
              <a:rPr lang="en-US" dirty="0">
                <a:hlinkClick r:id="rId2"/>
              </a:rPr>
              <a:t>https://</a:t>
            </a:r>
            <a:r>
              <a:rPr lang="en-US" dirty="0" smtClean="0">
                <a:hlinkClick r:id="rId2"/>
              </a:rPr>
              <a:t>playground.tensorflow.org</a:t>
            </a:r>
            <a:r>
              <a:rPr lang="en-US" dirty="0" smtClean="0"/>
              <a:t> </a:t>
            </a:r>
            <a:endParaRPr lang="en-US" dirty="0"/>
          </a:p>
        </p:txBody>
      </p:sp>
      <p:pic>
        <p:nvPicPr>
          <p:cNvPr id="4" name="Picture 3"/>
          <p:cNvPicPr>
            <a:picLocks noChangeAspect="1"/>
          </p:cNvPicPr>
          <p:nvPr/>
        </p:nvPicPr>
        <p:blipFill>
          <a:blip r:embed="rId3"/>
          <a:stretch>
            <a:fillRect/>
          </a:stretch>
        </p:blipFill>
        <p:spPr>
          <a:xfrm>
            <a:off x="1" y="872083"/>
            <a:ext cx="12205752" cy="5453303"/>
          </a:xfrm>
          <a:prstGeom prst="rect">
            <a:avLst/>
          </a:prstGeom>
        </p:spPr>
      </p:pic>
      <p:sp>
        <p:nvSpPr>
          <p:cNvPr id="5" name="Slide Number Placeholder 4"/>
          <p:cNvSpPr>
            <a:spLocks noGrp="1"/>
          </p:cNvSpPr>
          <p:nvPr>
            <p:ph type="sldNum" sz="quarter" idx="12"/>
          </p:nvPr>
        </p:nvSpPr>
        <p:spPr/>
        <p:txBody>
          <a:bodyPr/>
          <a:lstStyle/>
          <a:p>
            <a:fld id="{A81DB880-03A7-4E4E-B10C-CB046DCE6B73}" type="slidenum">
              <a:rPr lang="en-US" smtClean="0"/>
              <a:t>27</a:t>
            </a:fld>
            <a:endParaRPr lang="en-US"/>
          </a:p>
        </p:txBody>
      </p:sp>
    </p:spTree>
    <p:extLst>
      <p:ext uri="{BB962C8B-B14F-4D97-AF65-F5344CB8AC3E}">
        <p14:creationId xmlns:p14="http://schemas.microsoft.com/office/powerpoint/2010/main" val="23560226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4609692" y="5807631"/>
            <a:ext cx="2619115" cy="369332"/>
          </a:xfrm>
          <a:prstGeom prst="rect">
            <a:avLst/>
          </a:prstGeom>
        </p:spPr>
        <p:txBody>
          <a:bodyPr wrap="none">
            <a:spAutoFit/>
          </a:bodyPr>
          <a:lstStyle/>
          <a:p>
            <a:r>
              <a:rPr lang="en-US" dirty="0">
                <a:hlinkClick r:id="rId2"/>
              </a:rPr>
              <a:t>https://js.tensorflow.org</a:t>
            </a:r>
            <a:r>
              <a:rPr lang="en-US" dirty="0" smtClean="0">
                <a:hlinkClick r:id="rId2"/>
              </a:rPr>
              <a:t>/</a:t>
            </a:r>
            <a:r>
              <a:rPr lang="en-US" dirty="0" smtClean="0"/>
              <a:t> </a:t>
            </a:r>
            <a:endParaRPr lang="en-US" dirty="0"/>
          </a:p>
        </p:txBody>
      </p:sp>
      <p:pic>
        <p:nvPicPr>
          <p:cNvPr id="2050" name="Picture 2" descr="TensorFlow.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135" y="2639204"/>
            <a:ext cx="7620000" cy="177165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1" y="1"/>
            <a:ext cx="10515600" cy="11121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mtClean="0">
                <a:cs typeface="Calibri"/>
              </a:rPr>
              <a:t>   5. Useful resources and examples</a:t>
            </a:r>
            <a:br>
              <a:rPr lang="en-US" sz="2800" smtClean="0">
                <a:cs typeface="Calibri"/>
              </a:rPr>
            </a:br>
            <a:endParaRPr lang="en-US" sz="2800" dirty="0"/>
          </a:p>
        </p:txBody>
      </p:sp>
      <p:sp>
        <p:nvSpPr>
          <p:cNvPr id="5" name="Slide Number Placeholder 4"/>
          <p:cNvSpPr>
            <a:spLocks noGrp="1"/>
          </p:cNvSpPr>
          <p:nvPr>
            <p:ph type="sldNum" sz="quarter" idx="12"/>
          </p:nvPr>
        </p:nvSpPr>
        <p:spPr/>
        <p:txBody>
          <a:bodyPr/>
          <a:lstStyle/>
          <a:p>
            <a:fld id="{A81DB880-03A7-4E4E-B10C-CB046DCE6B73}" type="slidenum">
              <a:rPr lang="en-US" smtClean="0"/>
              <a:t>28</a:t>
            </a:fld>
            <a:endParaRPr lang="en-US"/>
          </a:p>
        </p:txBody>
      </p:sp>
    </p:spTree>
    <p:extLst>
      <p:ext uri="{BB962C8B-B14F-4D97-AF65-F5344CB8AC3E}">
        <p14:creationId xmlns:p14="http://schemas.microsoft.com/office/powerpoint/2010/main" val="3151667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 y="1"/>
            <a:ext cx="10515600" cy="11121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mtClean="0">
                <a:cs typeface="Calibri"/>
              </a:rPr>
              <a:t>   5. Useful resources and examples</a:t>
            </a:r>
            <a:br>
              <a:rPr lang="en-US" sz="2800" smtClean="0">
                <a:cs typeface="Calibri"/>
              </a:rPr>
            </a:br>
            <a:endParaRPr lang="en-US" sz="2800" dirty="0"/>
          </a:p>
        </p:txBody>
      </p:sp>
      <p:sp>
        <p:nvSpPr>
          <p:cNvPr id="5" name="Slide Number Placeholder 4"/>
          <p:cNvSpPr>
            <a:spLocks noGrp="1"/>
          </p:cNvSpPr>
          <p:nvPr>
            <p:ph type="sldNum" sz="quarter" idx="12"/>
          </p:nvPr>
        </p:nvSpPr>
        <p:spPr/>
        <p:txBody>
          <a:bodyPr/>
          <a:lstStyle/>
          <a:p>
            <a:fld id="{A81DB880-03A7-4E4E-B10C-CB046DCE6B73}" type="slidenum">
              <a:rPr lang="en-US" smtClean="0"/>
              <a:t>29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 y="1630680"/>
            <a:ext cx="4653280" cy="3489960"/>
          </a:xfrm>
          <a:prstGeom prst="rect">
            <a:avLst/>
          </a:prstGeom>
        </p:spPr>
      </p:pic>
      <p:sp>
        <p:nvSpPr>
          <p:cNvPr id="8" name="Rectangle 7"/>
          <p:cNvSpPr/>
          <p:nvPr/>
        </p:nvSpPr>
        <p:spPr>
          <a:xfrm>
            <a:off x="4262439" y="6171684"/>
            <a:ext cx="3598101" cy="369332"/>
          </a:xfrm>
          <a:prstGeom prst="rect">
            <a:avLst/>
          </a:prstGeom>
        </p:spPr>
        <p:txBody>
          <a:bodyPr wrap="none">
            <a:spAutoFit/>
          </a:bodyPr>
          <a:lstStyle/>
          <a:p>
            <a:r>
              <a:rPr lang="en-US" dirty="0">
                <a:hlinkClick r:id="rId3"/>
              </a:rPr>
              <a:t>https://pjreddie.com/darknet/yolo</a:t>
            </a:r>
            <a:r>
              <a:rPr lang="en-US" dirty="0" smtClean="0">
                <a:hlinkClick r:id="rId3"/>
              </a:rPr>
              <a:t>/</a:t>
            </a:r>
            <a:r>
              <a:rPr lang="en-US" dirty="0" smtClean="0"/>
              <a:t> </a:t>
            </a:r>
            <a:endParaRPr lang="en-US" dirty="0"/>
          </a:p>
        </p:txBody>
      </p:sp>
      <p:pic>
        <p:nvPicPr>
          <p:cNvPr id="4098" name="Picture 2" descr="Image result for yolo look o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075" y="1342072"/>
            <a:ext cx="6638925" cy="4067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1420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t>   Goals for today:</a:t>
            </a:r>
            <a:endParaRPr lang="en-US" dirty="0"/>
          </a:p>
        </p:txBody>
      </p:sp>
      <p:sp>
        <p:nvSpPr>
          <p:cNvPr id="3" name="Content Placeholder 2"/>
          <p:cNvSpPr>
            <a:spLocks noGrp="1"/>
          </p:cNvSpPr>
          <p:nvPr>
            <p:ph idx="1"/>
          </p:nvPr>
        </p:nvSpPr>
        <p:spPr>
          <a:xfrm>
            <a:off x="376645" y="1934482"/>
            <a:ext cx="11115139" cy="4923518"/>
          </a:xfrm>
        </p:spPr>
        <p:txBody>
          <a:bodyPr/>
          <a:lstStyle/>
          <a:p>
            <a:pPr lvl="1"/>
            <a:r>
              <a:rPr lang="en-US" dirty="0" smtClean="0">
                <a:cs typeface="Calibri"/>
              </a:rPr>
              <a:t>Learning very basics about deep learning</a:t>
            </a:r>
          </a:p>
          <a:p>
            <a:pPr lvl="1"/>
            <a:r>
              <a:rPr lang="en-US" dirty="0" smtClean="0">
                <a:cs typeface="Calibri"/>
              </a:rPr>
              <a:t>Introducing some useful deep learning implementation examples</a:t>
            </a:r>
          </a:p>
          <a:p>
            <a:pPr lvl="1"/>
            <a:r>
              <a:rPr lang="en-US" dirty="0" smtClean="0">
                <a:cs typeface="Calibri"/>
              </a:rPr>
              <a:t>Introducing some resources which might support your research in this area</a:t>
            </a:r>
          </a:p>
          <a:p>
            <a:endParaRPr lang="en-US" dirty="0">
              <a:cs typeface="Calibri"/>
            </a:endParaRPr>
          </a:p>
        </p:txBody>
      </p:sp>
      <p:sp>
        <p:nvSpPr>
          <p:cNvPr id="4" name="Slide Number Placeholder 3"/>
          <p:cNvSpPr>
            <a:spLocks noGrp="1"/>
          </p:cNvSpPr>
          <p:nvPr>
            <p:ph type="sldNum" sz="quarter" idx="12"/>
          </p:nvPr>
        </p:nvSpPr>
        <p:spPr/>
        <p:txBody>
          <a:bodyPr/>
          <a:lstStyle/>
          <a:p>
            <a:fld id="{A81DB880-03A7-4E4E-B10C-CB046DCE6B73}" type="slidenum">
              <a:rPr lang="en-US" smtClean="0"/>
              <a:t>3</a:t>
            </a:fld>
            <a:endParaRPr lang="en-US"/>
          </a:p>
        </p:txBody>
      </p:sp>
    </p:spTree>
    <p:extLst>
      <p:ext uri="{BB962C8B-B14F-4D97-AF65-F5344CB8AC3E}">
        <p14:creationId xmlns:p14="http://schemas.microsoft.com/office/powerpoint/2010/main" val="37783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Title 1">
            <a:extLst>
              <a:ext uri="{FF2B5EF4-FFF2-40B4-BE49-F238E27FC236}">
                <a16:creationId xmlns:a16="http://schemas.microsoft.com/office/drawing/2014/main" id="{8338B835-F04C-4888-8AF8-27F90763F47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Network Structure : Liver Detection</a:t>
            </a:r>
            <a:endParaRPr lang="en-US" dirty="0"/>
          </a:p>
        </p:txBody>
      </p:sp>
      <p:pic>
        <p:nvPicPr>
          <p:cNvPr id="5" name="Content Placeholder 4" descr="Tablet">
            <a:extLst>
              <a:ext uri="{FF2B5EF4-FFF2-40B4-BE49-F238E27FC236}">
                <a16:creationId xmlns:a16="http://schemas.microsoft.com/office/drawing/2014/main" id="{1DBB6E8F-F75D-4315-BC48-9EE492BE624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47948" y="2143951"/>
            <a:ext cx="504825" cy="990600"/>
          </a:xfrm>
          <a:prstGeom prst="rect">
            <a:avLst/>
          </a:prstGeom>
        </p:spPr>
      </p:pic>
      <p:grpSp>
        <p:nvGrpSpPr>
          <p:cNvPr id="6" name="Group 5">
            <a:extLst>
              <a:ext uri="{FF2B5EF4-FFF2-40B4-BE49-F238E27FC236}">
                <a16:creationId xmlns:a16="http://schemas.microsoft.com/office/drawing/2014/main" id="{A7164A99-8787-4D30-9D82-AAA414B44EFB}"/>
              </a:ext>
            </a:extLst>
          </p:cNvPr>
          <p:cNvGrpSpPr/>
          <p:nvPr/>
        </p:nvGrpSpPr>
        <p:grpSpPr>
          <a:xfrm>
            <a:off x="1408485" y="2143951"/>
            <a:ext cx="1566323" cy="2343605"/>
            <a:chOff x="2725125" y="2806742"/>
            <a:chExt cx="1566323" cy="2343605"/>
          </a:xfrm>
        </p:grpSpPr>
        <p:grpSp>
          <p:nvGrpSpPr>
            <p:cNvPr id="7" name="Group 6">
              <a:extLst>
                <a:ext uri="{FF2B5EF4-FFF2-40B4-BE49-F238E27FC236}">
                  <a16:creationId xmlns:a16="http://schemas.microsoft.com/office/drawing/2014/main" id="{AB467D63-3197-446C-B58C-D1CB29BEA934}"/>
                </a:ext>
              </a:extLst>
            </p:cNvPr>
            <p:cNvGrpSpPr/>
            <p:nvPr/>
          </p:nvGrpSpPr>
          <p:grpSpPr>
            <a:xfrm>
              <a:off x="3038250" y="2806742"/>
              <a:ext cx="628649" cy="1219200"/>
              <a:chOff x="3581400" y="2638425"/>
              <a:chExt cx="628649" cy="1219200"/>
            </a:xfrm>
          </p:grpSpPr>
          <p:pic>
            <p:nvPicPr>
              <p:cNvPr id="9" name="Content Placeholder 4" descr="Tablet">
                <a:extLst>
                  <a:ext uri="{FF2B5EF4-FFF2-40B4-BE49-F238E27FC236}">
                    <a16:creationId xmlns:a16="http://schemas.microsoft.com/office/drawing/2014/main" id="{162A244B-2719-4B34-B5AB-B053BAA63B0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581400" y="2638425"/>
                <a:ext cx="504825" cy="990600"/>
              </a:xfrm>
              <a:prstGeom prst="rect">
                <a:avLst/>
              </a:prstGeom>
            </p:spPr>
          </p:pic>
          <p:pic>
            <p:nvPicPr>
              <p:cNvPr id="10" name="Content Placeholder 4" descr="Tablet">
                <a:extLst>
                  <a:ext uri="{FF2B5EF4-FFF2-40B4-BE49-F238E27FC236}">
                    <a16:creationId xmlns:a16="http://schemas.microsoft.com/office/drawing/2014/main" id="{C0401845-0EF1-4737-AB6C-FF22A2594E5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643312" y="2752725"/>
                <a:ext cx="504825" cy="990600"/>
              </a:xfrm>
              <a:prstGeom prst="rect">
                <a:avLst/>
              </a:prstGeom>
            </p:spPr>
          </p:pic>
          <p:pic>
            <p:nvPicPr>
              <p:cNvPr id="11" name="Content Placeholder 4" descr="Tablet">
                <a:extLst>
                  <a:ext uri="{FF2B5EF4-FFF2-40B4-BE49-F238E27FC236}">
                    <a16:creationId xmlns:a16="http://schemas.microsoft.com/office/drawing/2014/main" id="{8886844B-10C6-4040-9656-FDA79707979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705224" y="2867025"/>
                <a:ext cx="504825" cy="990600"/>
              </a:xfrm>
              <a:prstGeom prst="rect">
                <a:avLst/>
              </a:prstGeom>
            </p:spPr>
          </p:pic>
        </p:grpSp>
        <p:sp>
          <p:nvSpPr>
            <p:cNvPr id="8" name="TextBox 7">
              <a:extLst>
                <a:ext uri="{FF2B5EF4-FFF2-40B4-BE49-F238E27FC236}">
                  <a16:creationId xmlns:a16="http://schemas.microsoft.com/office/drawing/2014/main" id="{1F71A553-BBCE-4D25-99FA-006415F4E6F2}"/>
                </a:ext>
              </a:extLst>
            </p:cNvPr>
            <p:cNvSpPr txBox="1"/>
            <p:nvPr/>
          </p:nvSpPr>
          <p:spPr>
            <a:xfrm>
              <a:off x="2725125" y="3980796"/>
              <a:ext cx="1566323" cy="1169551"/>
            </a:xfrm>
            <a:prstGeom prst="rect">
              <a:avLst/>
            </a:prstGeom>
            <a:noFill/>
          </p:spPr>
          <p:txBody>
            <a:bodyPr wrap="square" rtlCol="0">
              <a:spAutoFit/>
            </a:bodyPr>
            <a:lstStyle/>
            <a:p>
              <a:r>
                <a:rPr lang="en-US" sz="1000" dirty="0"/>
                <a:t>1. Convolution Layer</a:t>
              </a:r>
            </a:p>
            <a:p>
              <a:r>
                <a:rPr lang="en-US" sz="1000" dirty="0"/>
                <a:t>    </a:t>
              </a:r>
              <a:r>
                <a:rPr lang="en-US" sz="1000" i="1" u="sng" dirty="0"/>
                <a:t>Info</a:t>
              </a:r>
              <a:r>
                <a:rPr lang="en-US" sz="1000" i="1" dirty="0"/>
                <a:t>:</a:t>
              </a:r>
              <a:r>
                <a:rPr lang="en-US" sz="1000" dirty="0"/>
                <a:t> </a:t>
              </a:r>
              <a:r>
                <a:rPr lang="en-US" sz="1000" i="1" dirty="0"/>
                <a:t>(11, 64, s2)</a:t>
              </a:r>
            </a:p>
            <a:p>
              <a:r>
                <a:rPr lang="en-US" sz="1000" dirty="0"/>
                <a:t>2. Normalization Layer</a:t>
              </a:r>
            </a:p>
            <a:p>
              <a:r>
                <a:rPr lang="en-US" sz="1000" dirty="0"/>
                <a:t>3. </a:t>
              </a:r>
              <a:r>
                <a:rPr lang="en-US" sz="1000" dirty="0" err="1"/>
                <a:t>ReLu</a:t>
              </a:r>
              <a:r>
                <a:rPr lang="en-US" sz="1000" dirty="0"/>
                <a:t> Layer</a:t>
              </a:r>
            </a:p>
            <a:p>
              <a:endParaRPr lang="en-US" sz="1000" dirty="0"/>
            </a:p>
            <a:p>
              <a:r>
                <a:rPr lang="en-US" sz="1000" b="1" dirty="0">
                  <a:solidFill>
                    <a:schemeClr val="accent2"/>
                  </a:solidFill>
                </a:rPr>
                <a:t>Input : 256x256x1</a:t>
              </a:r>
            </a:p>
            <a:p>
              <a:r>
                <a:rPr lang="en-US" sz="1000" b="1" dirty="0">
                  <a:solidFill>
                    <a:schemeClr val="accent2"/>
                  </a:solidFill>
                </a:rPr>
                <a:t>Output : 123x123x64</a:t>
              </a:r>
            </a:p>
          </p:txBody>
        </p:sp>
      </p:grpSp>
      <p:grpSp>
        <p:nvGrpSpPr>
          <p:cNvPr id="12" name="Group 11">
            <a:extLst>
              <a:ext uri="{FF2B5EF4-FFF2-40B4-BE49-F238E27FC236}">
                <a16:creationId xmlns:a16="http://schemas.microsoft.com/office/drawing/2014/main" id="{A505CC47-CF50-4D2F-B28D-058D106BD4D8}"/>
              </a:ext>
            </a:extLst>
          </p:cNvPr>
          <p:cNvGrpSpPr/>
          <p:nvPr/>
        </p:nvGrpSpPr>
        <p:grpSpPr>
          <a:xfrm>
            <a:off x="3750958" y="2125260"/>
            <a:ext cx="1499110" cy="2331183"/>
            <a:chOff x="4910758" y="2819400"/>
            <a:chExt cx="1499110" cy="2331183"/>
          </a:xfrm>
        </p:grpSpPr>
        <p:grpSp>
          <p:nvGrpSpPr>
            <p:cNvPr id="13" name="Group 12">
              <a:extLst>
                <a:ext uri="{FF2B5EF4-FFF2-40B4-BE49-F238E27FC236}">
                  <a16:creationId xmlns:a16="http://schemas.microsoft.com/office/drawing/2014/main" id="{C33CE272-57DB-4D76-BC15-E0F678D972BA}"/>
                </a:ext>
              </a:extLst>
            </p:cNvPr>
            <p:cNvGrpSpPr/>
            <p:nvPr/>
          </p:nvGrpSpPr>
          <p:grpSpPr>
            <a:xfrm>
              <a:off x="5215792" y="2819400"/>
              <a:ext cx="628649" cy="1219200"/>
              <a:chOff x="3581400" y="2638425"/>
              <a:chExt cx="628649" cy="1219200"/>
            </a:xfrm>
          </p:grpSpPr>
          <p:pic>
            <p:nvPicPr>
              <p:cNvPr id="15" name="Content Placeholder 4" descr="Tablet">
                <a:extLst>
                  <a:ext uri="{FF2B5EF4-FFF2-40B4-BE49-F238E27FC236}">
                    <a16:creationId xmlns:a16="http://schemas.microsoft.com/office/drawing/2014/main" id="{C0B09225-B6AA-44A8-8FAE-DE9E373373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581400" y="2638425"/>
                <a:ext cx="504825" cy="990600"/>
              </a:xfrm>
              <a:prstGeom prst="rect">
                <a:avLst/>
              </a:prstGeom>
            </p:spPr>
          </p:pic>
          <p:pic>
            <p:nvPicPr>
              <p:cNvPr id="16" name="Content Placeholder 4" descr="Tablet">
                <a:extLst>
                  <a:ext uri="{FF2B5EF4-FFF2-40B4-BE49-F238E27FC236}">
                    <a16:creationId xmlns:a16="http://schemas.microsoft.com/office/drawing/2014/main" id="{E000D674-9108-44ED-94E7-B2A6C40D2C0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643312" y="2752725"/>
                <a:ext cx="504825" cy="990600"/>
              </a:xfrm>
              <a:prstGeom prst="rect">
                <a:avLst/>
              </a:prstGeom>
            </p:spPr>
          </p:pic>
          <p:pic>
            <p:nvPicPr>
              <p:cNvPr id="17" name="Content Placeholder 4" descr="Tablet">
                <a:extLst>
                  <a:ext uri="{FF2B5EF4-FFF2-40B4-BE49-F238E27FC236}">
                    <a16:creationId xmlns:a16="http://schemas.microsoft.com/office/drawing/2014/main" id="{180E17F4-D993-4DDC-96C4-3C3357B85A5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705224" y="2867025"/>
                <a:ext cx="504825" cy="990600"/>
              </a:xfrm>
              <a:prstGeom prst="rect">
                <a:avLst/>
              </a:prstGeom>
            </p:spPr>
          </p:pic>
        </p:grpSp>
        <p:sp>
          <p:nvSpPr>
            <p:cNvPr id="14" name="TextBox 13">
              <a:extLst>
                <a:ext uri="{FF2B5EF4-FFF2-40B4-BE49-F238E27FC236}">
                  <a16:creationId xmlns:a16="http://schemas.microsoft.com/office/drawing/2014/main" id="{44DA5B59-AFB2-4D86-8DFC-F178FC62BABD}"/>
                </a:ext>
              </a:extLst>
            </p:cNvPr>
            <p:cNvSpPr txBox="1"/>
            <p:nvPr/>
          </p:nvSpPr>
          <p:spPr>
            <a:xfrm>
              <a:off x="4910758" y="3981032"/>
              <a:ext cx="1499110" cy="1169551"/>
            </a:xfrm>
            <a:prstGeom prst="rect">
              <a:avLst/>
            </a:prstGeom>
            <a:noFill/>
          </p:spPr>
          <p:txBody>
            <a:bodyPr wrap="square" rtlCol="0">
              <a:spAutoFit/>
            </a:bodyPr>
            <a:lstStyle/>
            <a:p>
              <a:r>
                <a:rPr lang="en-US" sz="1000" dirty="0"/>
                <a:t>1. Convolution Layer </a:t>
              </a:r>
            </a:p>
            <a:p>
              <a:r>
                <a:rPr lang="en-US" sz="1000" i="1" dirty="0"/>
                <a:t>    Info: (5, 128, p2, s1)</a:t>
              </a:r>
            </a:p>
            <a:p>
              <a:r>
                <a:rPr lang="en-US" sz="1000" dirty="0"/>
                <a:t>2. Normalization Layer</a:t>
              </a:r>
            </a:p>
            <a:p>
              <a:r>
                <a:rPr lang="en-US" sz="1000" dirty="0"/>
                <a:t>3. </a:t>
              </a:r>
              <a:r>
                <a:rPr lang="en-US" sz="1000" dirty="0" err="1"/>
                <a:t>ReLu</a:t>
              </a:r>
              <a:r>
                <a:rPr lang="en-US" sz="1000" dirty="0"/>
                <a:t> Layer</a:t>
              </a:r>
            </a:p>
            <a:p>
              <a:endParaRPr lang="en-US" sz="1000" dirty="0"/>
            </a:p>
            <a:p>
              <a:r>
                <a:rPr lang="en-US" sz="1000" b="1" dirty="0">
                  <a:solidFill>
                    <a:schemeClr val="accent2"/>
                  </a:solidFill>
                </a:rPr>
                <a:t>Input : 61x61x64</a:t>
              </a:r>
            </a:p>
            <a:p>
              <a:r>
                <a:rPr lang="en-US" sz="1000" b="1" dirty="0">
                  <a:solidFill>
                    <a:schemeClr val="accent2"/>
                  </a:solidFill>
                </a:rPr>
                <a:t>Output : 61x61x128</a:t>
              </a:r>
            </a:p>
          </p:txBody>
        </p:sp>
      </p:grpSp>
      <p:grpSp>
        <p:nvGrpSpPr>
          <p:cNvPr id="18" name="Group 17">
            <a:extLst>
              <a:ext uri="{FF2B5EF4-FFF2-40B4-BE49-F238E27FC236}">
                <a16:creationId xmlns:a16="http://schemas.microsoft.com/office/drawing/2014/main" id="{29669BF8-B8F0-4533-B245-1349CD96CAF6}"/>
              </a:ext>
            </a:extLst>
          </p:cNvPr>
          <p:cNvGrpSpPr/>
          <p:nvPr/>
        </p:nvGrpSpPr>
        <p:grpSpPr>
          <a:xfrm>
            <a:off x="5867542" y="2125260"/>
            <a:ext cx="1499110" cy="2384437"/>
            <a:chOff x="6449864" y="2806742"/>
            <a:chExt cx="1499110" cy="2384437"/>
          </a:xfrm>
        </p:grpSpPr>
        <p:grpSp>
          <p:nvGrpSpPr>
            <p:cNvPr id="19" name="Group 18">
              <a:extLst>
                <a:ext uri="{FF2B5EF4-FFF2-40B4-BE49-F238E27FC236}">
                  <a16:creationId xmlns:a16="http://schemas.microsoft.com/office/drawing/2014/main" id="{809A403E-D31A-4122-88B6-D85EE00400D0}"/>
                </a:ext>
              </a:extLst>
            </p:cNvPr>
            <p:cNvGrpSpPr/>
            <p:nvPr/>
          </p:nvGrpSpPr>
          <p:grpSpPr>
            <a:xfrm>
              <a:off x="6885095" y="2806742"/>
              <a:ext cx="628649" cy="1219200"/>
              <a:chOff x="3581400" y="2638425"/>
              <a:chExt cx="628649" cy="1219200"/>
            </a:xfrm>
          </p:grpSpPr>
          <p:pic>
            <p:nvPicPr>
              <p:cNvPr id="21" name="Content Placeholder 4" descr="Tablet">
                <a:extLst>
                  <a:ext uri="{FF2B5EF4-FFF2-40B4-BE49-F238E27FC236}">
                    <a16:creationId xmlns:a16="http://schemas.microsoft.com/office/drawing/2014/main" id="{1A552620-0471-4735-815B-2B246FBA64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581400" y="2638425"/>
                <a:ext cx="504825" cy="990600"/>
              </a:xfrm>
              <a:prstGeom prst="rect">
                <a:avLst/>
              </a:prstGeom>
            </p:spPr>
          </p:pic>
          <p:pic>
            <p:nvPicPr>
              <p:cNvPr id="22" name="Content Placeholder 4" descr="Tablet">
                <a:extLst>
                  <a:ext uri="{FF2B5EF4-FFF2-40B4-BE49-F238E27FC236}">
                    <a16:creationId xmlns:a16="http://schemas.microsoft.com/office/drawing/2014/main" id="{B15E0429-4619-4E7B-BCDA-A1A54681C08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643312" y="2752725"/>
                <a:ext cx="504825" cy="990600"/>
              </a:xfrm>
              <a:prstGeom prst="rect">
                <a:avLst/>
              </a:prstGeom>
            </p:spPr>
          </p:pic>
          <p:pic>
            <p:nvPicPr>
              <p:cNvPr id="23" name="Content Placeholder 4" descr="Tablet">
                <a:extLst>
                  <a:ext uri="{FF2B5EF4-FFF2-40B4-BE49-F238E27FC236}">
                    <a16:creationId xmlns:a16="http://schemas.microsoft.com/office/drawing/2014/main" id="{67E729FE-D005-47DD-A9E2-5714F237933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705224" y="2867025"/>
                <a:ext cx="504825" cy="990600"/>
              </a:xfrm>
              <a:prstGeom prst="rect">
                <a:avLst/>
              </a:prstGeom>
            </p:spPr>
          </p:pic>
        </p:grpSp>
        <p:sp>
          <p:nvSpPr>
            <p:cNvPr id="20" name="TextBox 19">
              <a:extLst>
                <a:ext uri="{FF2B5EF4-FFF2-40B4-BE49-F238E27FC236}">
                  <a16:creationId xmlns:a16="http://schemas.microsoft.com/office/drawing/2014/main" id="{7BA6BA1E-5571-40CB-A175-EC8B0E6D20B8}"/>
                </a:ext>
              </a:extLst>
            </p:cNvPr>
            <p:cNvSpPr txBox="1"/>
            <p:nvPr/>
          </p:nvSpPr>
          <p:spPr>
            <a:xfrm>
              <a:off x="6449864" y="4021628"/>
              <a:ext cx="1499110" cy="1169551"/>
            </a:xfrm>
            <a:prstGeom prst="rect">
              <a:avLst/>
            </a:prstGeom>
            <a:noFill/>
          </p:spPr>
          <p:txBody>
            <a:bodyPr wrap="square" rtlCol="0">
              <a:spAutoFit/>
            </a:bodyPr>
            <a:lstStyle/>
            <a:p>
              <a:r>
                <a:rPr lang="en-US" sz="1000" dirty="0"/>
                <a:t>1. Convolution Layer </a:t>
              </a:r>
            </a:p>
            <a:p>
              <a:r>
                <a:rPr lang="en-US" sz="1000" i="1" dirty="0"/>
                <a:t>    Info: (3, 256, p1, s1)</a:t>
              </a:r>
            </a:p>
            <a:p>
              <a:r>
                <a:rPr lang="en-US" sz="1000" dirty="0"/>
                <a:t>2. Normalization Layer</a:t>
              </a:r>
            </a:p>
            <a:p>
              <a:r>
                <a:rPr lang="en-US" sz="1000" dirty="0"/>
                <a:t>3. </a:t>
              </a:r>
              <a:r>
                <a:rPr lang="en-US" sz="1000" dirty="0" err="1"/>
                <a:t>ReLu</a:t>
              </a:r>
              <a:r>
                <a:rPr lang="en-US" sz="1000" dirty="0"/>
                <a:t> Layer</a:t>
              </a:r>
            </a:p>
            <a:p>
              <a:endParaRPr lang="en-US" sz="1000" dirty="0"/>
            </a:p>
            <a:p>
              <a:r>
                <a:rPr lang="en-US" sz="1000" b="1" dirty="0">
                  <a:solidFill>
                    <a:schemeClr val="accent2"/>
                  </a:solidFill>
                </a:rPr>
                <a:t>Input : 30x30x128</a:t>
              </a:r>
            </a:p>
            <a:p>
              <a:r>
                <a:rPr lang="en-US" sz="1000" b="1" dirty="0">
                  <a:solidFill>
                    <a:schemeClr val="accent2"/>
                  </a:solidFill>
                </a:rPr>
                <a:t>Output : 30x30x256</a:t>
              </a:r>
            </a:p>
          </p:txBody>
        </p:sp>
      </p:grpSp>
      <p:grpSp>
        <p:nvGrpSpPr>
          <p:cNvPr id="24" name="Group 23">
            <a:extLst>
              <a:ext uri="{FF2B5EF4-FFF2-40B4-BE49-F238E27FC236}">
                <a16:creationId xmlns:a16="http://schemas.microsoft.com/office/drawing/2014/main" id="{EF7467CD-374F-48B5-B39F-6D017A7CE209}"/>
              </a:ext>
            </a:extLst>
          </p:cNvPr>
          <p:cNvGrpSpPr/>
          <p:nvPr/>
        </p:nvGrpSpPr>
        <p:grpSpPr>
          <a:xfrm>
            <a:off x="8079601" y="2157185"/>
            <a:ext cx="1499110" cy="2327508"/>
            <a:chOff x="8288914" y="2806742"/>
            <a:chExt cx="1499110" cy="2327508"/>
          </a:xfrm>
        </p:grpSpPr>
        <p:grpSp>
          <p:nvGrpSpPr>
            <p:cNvPr id="25" name="Group 24">
              <a:extLst>
                <a:ext uri="{FF2B5EF4-FFF2-40B4-BE49-F238E27FC236}">
                  <a16:creationId xmlns:a16="http://schemas.microsoft.com/office/drawing/2014/main" id="{694BEAC4-B35A-44A1-B76A-2F8776240FDE}"/>
                </a:ext>
              </a:extLst>
            </p:cNvPr>
            <p:cNvGrpSpPr/>
            <p:nvPr/>
          </p:nvGrpSpPr>
          <p:grpSpPr>
            <a:xfrm>
              <a:off x="8679569" y="2806742"/>
              <a:ext cx="628649" cy="1219200"/>
              <a:chOff x="3581400" y="2638425"/>
              <a:chExt cx="628649" cy="1219200"/>
            </a:xfrm>
          </p:grpSpPr>
          <p:pic>
            <p:nvPicPr>
              <p:cNvPr id="27" name="Content Placeholder 4" descr="Tablet">
                <a:extLst>
                  <a:ext uri="{FF2B5EF4-FFF2-40B4-BE49-F238E27FC236}">
                    <a16:creationId xmlns:a16="http://schemas.microsoft.com/office/drawing/2014/main" id="{F1ADA32E-D30E-456E-A03F-DB68D49A78E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581400" y="2638425"/>
                <a:ext cx="504825" cy="990600"/>
              </a:xfrm>
              <a:prstGeom prst="rect">
                <a:avLst/>
              </a:prstGeom>
            </p:spPr>
          </p:pic>
          <p:pic>
            <p:nvPicPr>
              <p:cNvPr id="28" name="Content Placeholder 4" descr="Tablet">
                <a:extLst>
                  <a:ext uri="{FF2B5EF4-FFF2-40B4-BE49-F238E27FC236}">
                    <a16:creationId xmlns:a16="http://schemas.microsoft.com/office/drawing/2014/main" id="{551E2B40-9044-4606-99FB-C6BA595E6DD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643312" y="2752725"/>
                <a:ext cx="504825" cy="990600"/>
              </a:xfrm>
              <a:prstGeom prst="rect">
                <a:avLst/>
              </a:prstGeom>
            </p:spPr>
          </p:pic>
          <p:pic>
            <p:nvPicPr>
              <p:cNvPr id="29" name="Content Placeholder 4" descr="Tablet">
                <a:extLst>
                  <a:ext uri="{FF2B5EF4-FFF2-40B4-BE49-F238E27FC236}">
                    <a16:creationId xmlns:a16="http://schemas.microsoft.com/office/drawing/2014/main" id="{055FD430-C814-488E-8B42-D068762DDCA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705224" y="2867025"/>
                <a:ext cx="504825" cy="990600"/>
              </a:xfrm>
              <a:prstGeom prst="rect">
                <a:avLst/>
              </a:prstGeom>
            </p:spPr>
          </p:pic>
        </p:grpSp>
        <p:sp>
          <p:nvSpPr>
            <p:cNvPr id="26" name="TextBox 25">
              <a:extLst>
                <a:ext uri="{FF2B5EF4-FFF2-40B4-BE49-F238E27FC236}">
                  <a16:creationId xmlns:a16="http://schemas.microsoft.com/office/drawing/2014/main" id="{4814B1D0-AC60-4DBF-A507-537EDE242D52}"/>
                </a:ext>
              </a:extLst>
            </p:cNvPr>
            <p:cNvSpPr txBox="1"/>
            <p:nvPr/>
          </p:nvSpPr>
          <p:spPr>
            <a:xfrm>
              <a:off x="8288914" y="3964699"/>
              <a:ext cx="1499110" cy="1169551"/>
            </a:xfrm>
            <a:prstGeom prst="rect">
              <a:avLst/>
            </a:prstGeom>
            <a:noFill/>
          </p:spPr>
          <p:txBody>
            <a:bodyPr wrap="square" rtlCol="0">
              <a:spAutoFit/>
            </a:bodyPr>
            <a:lstStyle/>
            <a:p>
              <a:r>
                <a:rPr lang="en-US" sz="1000" dirty="0"/>
                <a:t>1. Convolution Layer </a:t>
              </a:r>
            </a:p>
            <a:p>
              <a:r>
                <a:rPr lang="en-US" sz="1000" i="1" dirty="0"/>
                <a:t>    Info: (3, 512, p1, s1)</a:t>
              </a:r>
            </a:p>
            <a:p>
              <a:r>
                <a:rPr lang="en-US" sz="1000" dirty="0"/>
                <a:t>2. Normalization Layer</a:t>
              </a:r>
            </a:p>
            <a:p>
              <a:r>
                <a:rPr lang="en-US" sz="1000" dirty="0"/>
                <a:t>3. </a:t>
              </a:r>
              <a:r>
                <a:rPr lang="en-US" sz="1000" dirty="0" err="1"/>
                <a:t>ReLu</a:t>
              </a:r>
              <a:r>
                <a:rPr lang="en-US" sz="1000" dirty="0"/>
                <a:t> Layer</a:t>
              </a:r>
            </a:p>
            <a:p>
              <a:endParaRPr lang="en-US" sz="1000" dirty="0"/>
            </a:p>
            <a:p>
              <a:r>
                <a:rPr lang="en-US" sz="1000" b="1" dirty="0">
                  <a:solidFill>
                    <a:schemeClr val="accent2"/>
                  </a:solidFill>
                </a:rPr>
                <a:t>Input : 14x14x256</a:t>
              </a:r>
            </a:p>
            <a:p>
              <a:r>
                <a:rPr lang="en-US" sz="1000" b="1" dirty="0">
                  <a:solidFill>
                    <a:schemeClr val="accent2"/>
                  </a:solidFill>
                </a:rPr>
                <a:t>Output : 14x14x512</a:t>
              </a:r>
            </a:p>
          </p:txBody>
        </p:sp>
      </p:grpSp>
      <p:sp>
        <p:nvSpPr>
          <p:cNvPr id="30" name="TextBox 29">
            <a:extLst>
              <a:ext uri="{FF2B5EF4-FFF2-40B4-BE49-F238E27FC236}">
                <a16:creationId xmlns:a16="http://schemas.microsoft.com/office/drawing/2014/main" id="{13DFFBDC-F411-4359-9702-20A0F26FE161}"/>
              </a:ext>
            </a:extLst>
          </p:cNvPr>
          <p:cNvSpPr txBox="1"/>
          <p:nvPr/>
        </p:nvSpPr>
        <p:spPr>
          <a:xfrm>
            <a:off x="548369" y="2976258"/>
            <a:ext cx="1053559" cy="400110"/>
          </a:xfrm>
          <a:prstGeom prst="rect">
            <a:avLst/>
          </a:prstGeom>
          <a:noFill/>
        </p:spPr>
        <p:txBody>
          <a:bodyPr wrap="square" rtlCol="0">
            <a:spAutoFit/>
          </a:bodyPr>
          <a:lstStyle/>
          <a:p>
            <a:r>
              <a:rPr lang="en-US" sz="1000" dirty="0"/>
              <a:t>Input Image</a:t>
            </a:r>
          </a:p>
          <a:p>
            <a:r>
              <a:rPr lang="en-US" sz="1000" i="1" dirty="0"/>
              <a:t>Info: 256x256x1</a:t>
            </a:r>
          </a:p>
        </p:txBody>
      </p:sp>
      <p:pic>
        <p:nvPicPr>
          <p:cNvPr id="31" name="Content Placeholder 4" descr="Tablet">
            <a:extLst>
              <a:ext uri="{FF2B5EF4-FFF2-40B4-BE49-F238E27FC236}">
                <a16:creationId xmlns:a16="http://schemas.microsoft.com/office/drawing/2014/main" id="{C4A17A23-7369-4B3B-A288-A1DE3595969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955682" y="2172640"/>
            <a:ext cx="504825" cy="990600"/>
          </a:xfrm>
          <a:prstGeom prst="rect">
            <a:avLst/>
          </a:prstGeom>
        </p:spPr>
      </p:pic>
      <p:sp>
        <p:nvSpPr>
          <p:cNvPr id="32" name="TextBox 31">
            <a:extLst>
              <a:ext uri="{FF2B5EF4-FFF2-40B4-BE49-F238E27FC236}">
                <a16:creationId xmlns:a16="http://schemas.microsoft.com/office/drawing/2014/main" id="{6A27F02C-26DB-4665-A05F-F98E9870F816}"/>
              </a:ext>
            </a:extLst>
          </p:cNvPr>
          <p:cNvSpPr txBox="1"/>
          <p:nvPr/>
        </p:nvSpPr>
        <p:spPr>
          <a:xfrm>
            <a:off x="2756104" y="3004947"/>
            <a:ext cx="934252" cy="1323439"/>
          </a:xfrm>
          <a:prstGeom prst="rect">
            <a:avLst/>
          </a:prstGeom>
          <a:noFill/>
        </p:spPr>
        <p:txBody>
          <a:bodyPr wrap="square" rtlCol="0">
            <a:spAutoFit/>
          </a:bodyPr>
          <a:lstStyle/>
          <a:p>
            <a:r>
              <a:rPr lang="en-US" sz="1000" dirty="0"/>
              <a:t>Max Pooling</a:t>
            </a:r>
          </a:p>
          <a:p>
            <a:r>
              <a:rPr lang="en-US" sz="1000" i="1" dirty="0"/>
              <a:t>Info: 3, s2</a:t>
            </a:r>
          </a:p>
          <a:p>
            <a:endParaRPr lang="en-US" sz="1000" dirty="0"/>
          </a:p>
          <a:p>
            <a:r>
              <a:rPr lang="en-US" sz="1000" b="1" dirty="0">
                <a:solidFill>
                  <a:schemeClr val="accent2"/>
                </a:solidFill>
              </a:rPr>
              <a:t>Input : 123x123x64</a:t>
            </a:r>
          </a:p>
          <a:p>
            <a:r>
              <a:rPr lang="en-US" sz="1000" b="1" dirty="0">
                <a:solidFill>
                  <a:schemeClr val="accent2"/>
                </a:solidFill>
              </a:rPr>
              <a:t>Output : 61x61x64</a:t>
            </a:r>
          </a:p>
          <a:p>
            <a:endParaRPr lang="en-US" sz="1000" dirty="0"/>
          </a:p>
        </p:txBody>
      </p:sp>
      <p:grpSp>
        <p:nvGrpSpPr>
          <p:cNvPr id="33" name="Group 32">
            <a:extLst>
              <a:ext uri="{FF2B5EF4-FFF2-40B4-BE49-F238E27FC236}">
                <a16:creationId xmlns:a16="http://schemas.microsoft.com/office/drawing/2014/main" id="{5E2D7C43-17FF-4D32-A25A-DAB140C520E7}"/>
              </a:ext>
            </a:extLst>
          </p:cNvPr>
          <p:cNvGrpSpPr/>
          <p:nvPr/>
        </p:nvGrpSpPr>
        <p:grpSpPr>
          <a:xfrm>
            <a:off x="5108910" y="2112615"/>
            <a:ext cx="1060900" cy="2001858"/>
            <a:chOff x="7389920" y="5114050"/>
            <a:chExt cx="1060900" cy="2001858"/>
          </a:xfrm>
        </p:grpSpPr>
        <p:pic>
          <p:nvPicPr>
            <p:cNvPr id="34" name="Content Placeholder 4" descr="Tablet">
              <a:extLst>
                <a:ext uri="{FF2B5EF4-FFF2-40B4-BE49-F238E27FC236}">
                  <a16:creationId xmlns:a16="http://schemas.microsoft.com/office/drawing/2014/main" id="{53ADBB8E-C540-43AD-A542-9C776FD7180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589498" y="5114050"/>
              <a:ext cx="504825" cy="990600"/>
            </a:xfrm>
            <a:prstGeom prst="rect">
              <a:avLst/>
            </a:prstGeom>
          </p:spPr>
        </p:pic>
        <p:sp>
          <p:nvSpPr>
            <p:cNvPr id="35" name="TextBox 34">
              <a:extLst>
                <a:ext uri="{FF2B5EF4-FFF2-40B4-BE49-F238E27FC236}">
                  <a16:creationId xmlns:a16="http://schemas.microsoft.com/office/drawing/2014/main" id="{8D9C1557-7ED5-45E7-AB85-E18E2DFB3624}"/>
                </a:ext>
              </a:extLst>
            </p:cNvPr>
            <p:cNvSpPr txBox="1"/>
            <p:nvPr/>
          </p:nvSpPr>
          <p:spPr>
            <a:xfrm>
              <a:off x="7389920" y="5946357"/>
              <a:ext cx="1060900" cy="1169551"/>
            </a:xfrm>
            <a:prstGeom prst="rect">
              <a:avLst/>
            </a:prstGeom>
            <a:noFill/>
          </p:spPr>
          <p:txBody>
            <a:bodyPr wrap="square" rtlCol="0">
              <a:spAutoFit/>
            </a:bodyPr>
            <a:lstStyle/>
            <a:p>
              <a:r>
                <a:rPr lang="en-US" sz="1000" dirty="0"/>
                <a:t>Max Pooling</a:t>
              </a:r>
            </a:p>
            <a:p>
              <a:r>
                <a:rPr lang="en-US" sz="1000" i="1" dirty="0"/>
                <a:t>Info: 3, s2</a:t>
              </a:r>
            </a:p>
            <a:p>
              <a:endParaRPr lang="en-US" sz="1000" i="1" dirty="0"/>
            </a:p>
            <a:p>
              <a:r>
                <a:rPr lang="en-US" sz="1000" b="1" dirty="0">
                  <a:solidFill>
                    <a:schemeClr val="accent2"/>
                  </a:solidFill>
                </a:rPr>
                <a:t>Input : 61x61x128</a:t>
              </a:r>
            </a:p>
            <a:p>
              <a:r>
                <a:rPr lang="en-US" sz="1000" b="1" dirty="0">
                  <a:solidFill>
                    <a:schemeClr val="accent2"/>
                  </a:solidFill>
                </a:rPr>
                <a:t>Output : 30x30x128</a:t>
              </a:r>
            </a:p>
          </p:txBody>
        </p:sp>
      </p:grpSp>
      <p:grpSp>
        <p:nvGrpSpPr>
          <p:cNvPr id="36" name="Group 35">
            <a:extLst>
              <a:ext uri="{FF2B5EF4-FFF2-40B4-BE49-F238E27FC236}">
                <a16:creationId xmlns:a16="http://schemas.microsoft.com/office/drawing/2014/main" id="{4074A028-32A8-41E3-ACBF-0C037C32DEA2}"/>
              </a:ext>
            </a:extLst>
          </p:cNvPr>
          <p:cNvGrpSpPr/>
          <p:nvPr/>
        </p:nvGrpSpPr>
        <p:grpSpPr>
          <a:xfrm>
            <a:off x="7227762" y="2137918"/>
            <a:ext cx="1060900" cy="2001858"/>
            <a:chOff x="7389920" y="5114050"/>
            <a:chExt cx="1060900" cy="2001858"/>
          </a:xfrm>
        </p:grpSpPr>
        <p:pic>
          <p:nvPicPr>
            <p:cNvPr id="37" name="Content Placeholder 4" descr="Tablet">
              <a:extLst>
                <a:ext uri="{FF2B5EF4-FFF2-40B4-BE49-F238E27FC236}">
                  <a16:creationId xmlns:a16="http://schemas.microsoft.com/office/drawing/2014/main" id="{6607BC6E-D3FF-406E-8F1E-CA92CE2FA9D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589498" y="5114050"/>
              <a:ext cx="504825" cy="990600"/>
            </a:xfrm>
            <a:prstGeom prst="rect">
              <a:avLst/>
            </a:prstGeom>
          </p:spPr>
        </p:pic>
        <p:sp>
          <p:nvSpPr>
            <p:cNvPr id="38" name="TextBox 37">
              <a:extLst>
                <a:ext uri="{FF2B5EF4-FFF2-40B4-BE49-F238E27FC236}">
                  <a16:creationId xmlns:a16="http://schemas.microsoft.com/office/drawing/2014/main" id="{EEE91CD6-6162-4624-A6FA-47E6127E97B1}"/>
                </a:ext>
              </a:extLst>
            </p:cNvPr>
            <p:cNvSpPr txBox="1"/>
            <p:nvPr/>
          </p:nvSpPr>
          <p:spPr>
            <a:xfrm>
              <a:off x="7389920" y="5946357"/>
              <a:ext cx="1060900" cy="1169551"/>
            </a:xfrm>
            <a:prstGeom prst="rect">
              <a:avLst/>
            </a:prstGeom>
            <a:noFill/>
          </p:spPr>
          <p:txBody>
            <a:bodyPr wrap="square" rtlCol="0">
              <a:spAutoFit/>
            </a:bodyPr>
            <a:lstStyle/>
            <a:p>
              <a:r>
                <a:rPr lang="en-US" sz="1000" dirty="0"/>
                <a:t>Max Pooling</a:t>
              </a:r>
            </a:p>
            <a:p>
              <a:r>
                <a:rPr lang="en-US" sz="1000" i="1" dirty="0"/>
                <a:t>Info: 3, s2</a:t>
              </a:r>
            </a:p>
            <a:p>
              <a:endParaRPr lang="en-US" sz="1000" i="1" dirty="0"/>
            </a:p>
            <a:p>
              <a:r>
                <a:rPr lang="en-US" sz="1000" b="1" dirty="0">
                  <a:solidFill>
                    <a:schemeClr val="accent2"/>
                  </a:solidFill>
                </a:rPr>
                <a:t>Input : 30x30x256</a:t>
              </a:r>
            </a:p>
            <a:p>
              <a:r>
                <a:rPr lang="en-US" sz="1000" b="1" dirty="0">
                  <a:solidFill>
                    <a:schemeClr val="accent2"/>
                  </a:solidFill>
                </a:rPr>
                <a:t>Output : 14x14x256</a:t>
              </a:r>
            </a:p>
          </p:txBody>
        </p:sp>
      </p:grpSp>
      <p:sp>
        <p:nvSpPr>
          <p:cNvPr id="39" name="Arrow: Right 40">
            <a:extLst>
              <a:ext uri="{FF2B5EF4-FFF2-40B4-BE49-F238E27FC236}">
                <a16:creationId xmlns:a16="http://schemas.microsoft.com/office/drawing/2014/main" id="{CAF54D2B-3FE2-42D2-BBE9-3C42DE3AD646}"/>
              </a:ext>
            </a:extLst>
          </p:cNvPr>
          <p:cNvSpPr/>
          <p:nvPr/>
        </p:nvSpPr>
        <p:spPr>
          <a:xfrm>
            <a:off x="1374652" y="2585335"/>
            <a:ext cx="234217" cy="1811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Arrow: Right 41">
            <a:extLst>
              <a:ext uri="{FF2B5EF4-FFF2-40B4-BE49-F238E27FC236}">
                <a16:creationId xmlns:a16="http://schemas.microsoft.com/office/drawing/2014/main" id="{53E7C8FD-5AC1-4100-8DF3-FA3E85CAE7F7}"/>
              </a:ext>
            </a:extLst>
          </p:cNvPr>
          <p:cNvSpPr/>
          <p:nvPr/>
        </p:nvSpPr>
        <p:spPr>
          <a:xfrm>
            <a:off x="2535862" y="2563050"/>
            <a:ext cx="234217" cy="1811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Arrow: Right 42">
            <a:extLst>
              <a:ext uri="{FF2B5EF4-FFF2-40B4-BE49-F238E27FC236}">
                <a16:creationId xmlns:a16="http://schemas.microsoft.com/office/drawing/2014/main" id="{00344EC0-526E-4DFD-8541-BF9373C691F7}"/>
              </a:ext>
            </a:extLst>
          </p:cNvPr>
          <p:cNvSpPr/>
          <p:nvPr/>
        </p:nvSpPr>
        <p:spPr>
          <a:xfrm>
            <a:off x="3605934" y="2581741"/>
            <a:ext cx="234217" cy="1811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Arrow: Right 43">
            <a:extLst>
              <a:ext uri="{FF2B5EF4-FFF2-40B4-BE49-F238E27FC236}">
                <a16:creationId xmlns:a16="http://schemas.microsoft.com/office/drawing/2014/main" id="{D7682455-5B60-403F-BF49-1359C9976A11}"/>
              </a:ext>
            </a:extLst>
          </p:cNvPr>
          <p:cNvSpPr/>
          <p:nvPr/>
        </p:nvSpPr>
        <p:spPr>
          <a:xfrm>
            <a:off x="4822518" y="2563050"/>
            <a:ext cx="234217" cy="1811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Arrow: Right 44">
            <a:extLst>
              <a:ext uri="{FF2B5EF4-FFF2-40B4-BE49-F238E27FC236}">
                <a16:creationId xmlns:a16="http://schemas.microsoft.com/office/drawing/2014/main" id="{AFC5820E-A2E0-471D-A9A2-07F16D97741C}"/>
              </a:ext>
            </a:extLst>
          </p:cNvPr>
          <p:cNvSpPr/>
          <p:nvPr/>
        </p:nvSpPr>
        <p:spPr>
          <a:xfrm>
            <a:off x="5935593" y="2563768"/>
            <a:ext cx="234217" cy="1811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Arrow: Right 45">
            <a:extLst>
              <a:ext uri="{FF2B5EF4-FFF2-40B4-BE49-F238E27FC236}">
                <a16:creationId xmlns:a16="http://schemas.microsoft.com/office/drawing/2014/main" id="{B5C303DE-0309-4803-A933-28E81BACE6FD}"/>
              </a:ext>
            </a:extLst>
          </p:cNvPr>
          <p:cNvSpPr/>
          <p:nvPr/>
        </p:nvSpPr>
        <p:spPr>
          <a:xfrm>
            <a:off x="7057819" y="2606976"/>
            <a:ext cx="234217" cy="1811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Arrow: Right 46">
            <a:extLst>
              <a:ext uri="{FF2B5EF4-FFF2-40B4-BE49-F238E27FC236}">
                <a16:creationId xmlns:a16="http://schemas.microsoft.com/office/drawing/2014/main" id="{C3AF9D8D-A31B-41FF-A787-BCFB17EC9705}"/>
              </a:ext>
            </a:extLst>
          </p:cNvPr>
          <p:cNvSpPr/>
          <p:nvPr/>
        </p:nvSpPr>
        <p:spPr>
          <a:xfrm>
            <a:off x="8090293" y="2633615"/>
            <a:ext cx="234217" cy="1811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823E9504-DDF3-45A1-B560-262CB0CEDAC4}"/>
              </a:ext>
            </a:extLst>
          </p:cNvPr>
          <p:cNvGrpSpPr/>
          <p:nvPr/>
        </p:nvGrpSpPr>
        <p:grpSpPr>
          <a:xfrm>
            <a:off x="10612869" y="2143951"/>
            <a:ext cx="1507170" cy="1232417"/>
            <a:chOff x="7389919" y="5114050"/>
            <a:chExt cx="1507170" cy="1232417"/>
          </a:xfrm>
        </p:grpSpPr>
        <p:pic>
          <p:nvPicPr>
            <p:cNvPr id="47" name="Content Placeholder 4" descr="Tablet">
              <a:extLst>
                <a:ext uri="{FF2B5EF4-FFF2-40B4-BE49-F238E27FC236}">
                  <a16:creationId xmlns:a16="http://schemas.microsoft.com/office/drawing/2014/main" id="{ACDE4615-37AA-404D-893B-375BFDC6A21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589498" y="5114050"/>
              <a:ext cx="504825" cy="990600"/>
            </a:xfrm>
            <a:prstGeom prst="rect">
              <a:avLst/>
            </a:prstGeom>
          </p:spPr>
        </p:pic>
        <p:sp>
          <p:nvSpPr>
            <p:cNvPr id="48" name="TextBox 47">
              <a:extLst>
                <a:ext uri="{FF2B5EF4-FFF2-40B4-BE49-F238E27FC236}">
                  <a16:creationId xmlns:a16="http://schemas.microsoft.com/office/drawing/2014/main" id="{8D39AF55-D5E6-4669-892C-A50AD7F5A38F}"/>
                </a:ext>
              </a:extLst>
            </p:cNvPr>
            <p:cNvSpPr txBox="1"/>
            <p:nvPr/>
          </p:nvSpPr>
          <p:spPr>
            <a:xfrm>
              <a:off x="7389919" y="5946357"/>
              <a:ext cx="1507170" cy="400110"/>
            </a:xfrm>
            <a:prstGeom prst="rect">
              <a:avLst/>
            </a:prstGeom>
            <a:noFill/>
          </p:spPr>
          <p:txBody>
            <a:bodyPr wrap="square" rtlCol="0">
              <a:spAutoFit/>
            </a:bodyPr>
            <a:lstStyle/>
            <a:p>
              <a:r>
                <a:rPr lang="en-US" sz="1000" dirty="0"/>
                <a:t>Fully connected layer</a:t>
              </a:r>
            </a:p>
            <a:p>
              <a:r>
                <a:rPr lang="en-US" sz="1000" b="1" dirty="0">
                  <a:solidFill>
                    <a:schemeClr val="accent2"/>
                  </a:solidFill>
                </a:rPr>
                <a:t>Info: in 18432 out 4096</a:t>
              </a:r>
            </a:p>
          </p:txBody>
        </p:sp>
      </p:grpSp>
      <p:grpSp>
        <p:nvGrpSpPr>
          <p:cNvPr id="49" name="Group 48">
            <a:extLst>
              <a:ext uri="{FF2B5EF4-FFF2-40B4-BE49-F238E27FC236}">
                <a16:creationId xmlns:a16="http://schemas.microsoft.com/office/drawing/2014/main" id="{44037C62-6BA2-4D83-988E-7669A70FC1DF}"/>
              </a:ext>
            </a:extLst>
          </p:cNvPr>
          <p:cNvGrpSpPr/>
          <p:nvPr/>
        </p:nvGrpSpPr>
        <p:grpSpPr>
          <a:xfrm>
            <a:off x="10612869" y="3376368"/>
            <a:ext cx="1507170" cy="1232417"/>
            <a:chOff x="7389919" y="5114050"/>
            <a:chExt cx="1507170" cy="1232417"/>
          </a:xfrm>
        </p:grpSpPr>
        <p:pic>
          <p:nvPicPr>
            <p:cNvPr id="50" name="Content Placeholder 4" descr="Tablet">
              <a:extLst>
                <a:ext uri="{FF2B5EF4-FFF2-40B4-BE49-F238E27FC236}">
                  <a16:creationId xmlns:a16="http://schemas.microsoft.com/office/drawing/2014/main" id="{1415203B-48B4-4295-ADB3-86A7B0C1505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589498" y="5114050"/>
              <a:ext cx="504825" cy="990600"/>
            </a:xfrm>
            <a:prstGeom prst="rect">
              <a:avLst/>
            </a:prstGeom>
          </p:spPr>
        </p:pic>
        <p:sp>
          <p:nvSpPr>
            <p:cNvPr id="51" name="TextBox 50">
              <a:extLst>
                <a:ext uri="{FF2B5EF4-FFF2-40B4-BE49-F238E27FC236}">
                  <a16:creationId xmlns:a16="http://schemas.microsoft.com/office/drawing/2014/main" id="{C9674CB5-E1DE-4062-BBE1-CE15815E3503}"/>
                </a:ext>
              </a:extLst>
            </p:cNvPr>
            <p:cNvSpPr txBox="1"/>
            <p:nvPr/>
          </p:nvSpPr>
          <p:spPr>
            <a:xfrm>
              <a:off x="7389919" y="5946357"/>
              <a:ext cx="1507170" cy="400110"/>
            </a:xfrm>
            <a:prstGeom prst="rect">
              <a:avLst/>
            </a:prstGeom>
            <a:noFill/>
          </p:spPr>
          <p:txBody>
            <a:bodyPr wrap="square" rtlCol="0">
              <a:spAutoFit/>
            </a:bodyPr>
            <a:lstStyle/>
            <a:p>
              <a:r>
                <a:rPr lang="en-US" sz="1000" dirty="0"/>
                <a:t>Fully connected layer</a:t>
              </a:r>
            </a:p>
            <a:p>
              <a:r>
                <a:rPr lang="en-US" sz="1000" dirty="0">
                  <a:solidFill>
                    <a:schemeClr val="accent2"/>
                  </a:solidFill>
                </a:rPr>
                <a:t>Info: in 4096 out 16</a:t>
              </a:r>
            </a:p>
          </p:txBody>
        </p:sp>
      </p:grpSp>
      <p:grpSp>
        <p:nvGrpSpPr>
          <p:cNvPr id="52" name="Group 51">
            <a:extLst>
              <a:ext uri="{FF2B5EF4-FFF2-40B4-BE49-F238E27FC236}">
                <a16:creationId xmlns:a16="http://schemas.microsoft.com/office/drawing/2014/main" id="{EF9BBC08-1490-4050-B430-02ACC6CA8292}"/>
              </a:ext>
            </a:extLst>
          </p:cNvPr>
          <p:cNvGrpSpPr/>
          <p:nvPr/>
        </p:nvGrpSpPr>
        <p:grpSpPr>
          <a:xfrm>
            <a:off x="10612869" y="4657115"/>
            <a:ext cx="1507170" cy="1232417"/>
            <a:chOff x="7389919" y="5114050"/>
            <a:chExt cx="1507170" cy="1232417"/>
          </a:xfrm>
        </p:grpSpPr>
        <p:pic>
          <p:nvPicPr>
            <p:cNvPr id="53" name="Content Placeholder 4" descr="Tablet">
              <a:extLst>
                <a:ext uri="{FF2B5EF4-FFF2-40B4-BE49-F238E27FC236}">
                  <a16:creationId xmlns:a16="http://schemas.microsoft.com/office/drawing/2014/main" id="{FD67ECD4-82FB-4451-9BA9-A3E6F8ACFDF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589498" y="5114050"/>
              <a:ext cx="504825" cy="990600"/>
            </a:xfrm>
            <a:prstGeom prst="rect">
              <a:avLst/>
            </a:prstGeom>
          </p:spPr>
        </p:pic>
        <p:sp>
          <p:nvSpPr>
            <p:cNvPr id="54" name="TextBox 53">
              <a:extLst>
                <a:ext uri="{FF2B5EF4-FFF2-40B4-BE49-F238E27FC236}">
                  <a16:creationId xmlns:a16="http://schemas.microsoft.com/office/drawing/2014/main" id="{5D257F5A-441F-48E0-A98F-B6172B4800A3}"/>
                </a:ext>
              </a:extLst>
            </p:cNvPr>
            <p:cNvSpPr txBox="1"/>
            <p:nvPr/>
          </p:nvSpPr>
          <p:spPr>
            <a:xfrm>
              <a:off x="7389919" y="5946357"/>
              <a:ext cx="1507170" cy="400110"/>
            </a:xfrm>
            <a:prstGeom prst="rect">
              <a:avLst/>
            </a:prstGeom>
            <a:noFill/>
          </p:spPr>
          <p:txBody>
            <a:bodyPr wrap="square" rtlCol="0">
              <a:spAutoFit/>
            </a:bodyPr>
            <a:lstStyle/>
            <a:p>
              <a:r>
                <a:rPr lang="en-US" sz="1000" dirty="0"/>
                <a:t>Fully connected layer</a:t>
              </a:r>
            </a:p>
            <a:p>
              <a:r>
                <a:rPr lang="en-US" sz="1000" b="1" dirty="0">
                  <a:solidFill>
                    <a:schemeClr val="accent2"/>
                  </a:solidFill>
                </a:rPr>
                <a:t>Info: in 16 out 2</a:t>
              </a:r>
            </a:p>
          </p:txBody>
        </p:sp>
      </p:grpSp>
      <p:grpSp>
        <p:nvGrpSpPr>
          <p:cNvPr id="55" name="Group 54">
            <a:extLst>
              <a:ext uri="{FF2B5EF4-FFF2-40B4-BE49-F238E27FC236}">
                <a16:creationId xmlns:a16="http://schemas.microsoft.com/office/drawing/2014/main" id="{665362A8-C4FF-4F95-AE7C-EE7A42F38894}"/>
              </a:ext>
            </a:extLst>
          </p:cNvPr>
          <p:cNvGrpSpPr/>
          <p:nvPr/>
        </p:nvGrpSpPr>
        <p:grpSpPr>
          <a:xfrm>
            <a:off x="9135246" y="4657115"/>
            <a:ext cx="1507170" cy="1294186"/>
            <a:chOff x="7389919" y="5052281"/>
            <a:chExt cx="1507170" cy="1294186"/>
          </a:xfrm>
        </p:grpSpPr>
        <p:pic>
          <p:nvPicPr>
            <p:cNvPr id="56" name="Content Placeholder 4" descr="Tablet">
              <a:extLst>
                <a:ext uri="{FF2B5EF4-FFF2-40B4-BE49-F238E27FC236}">
                  <a16:creationId xmlns:a16="http://schemas.microsoft.com/office/drawing/2014/main" id="{CF32F943-8904-408A-BBCA-2DD9CA2B21F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8021278" y="5052281"/>
              <a:ext cx="504825" cy="990600"/>
            </a:xfrm>
            <a:prstGeom prst="rect">
              <a:avLst/>
            </a:prstGeom>
          </p:spPr>
        </p:pic>
        <p:sp>
          <p:nvSpPr>
            <p:cNvPr id="57" name="TextBox 56">
              <a:extLst>
                <a:ext uri="{FF2B5EF4-FFF2-40B4-BE49-F238E27FC236}">
                  <a16:creationId xmlns:a16="http://schemas.microsoft.com/office/drawing/2014/main" id="{DA55C3CF-7B8D-4CBD-A188-AA7872D2DEF4}"/>
                </a:ext>
              </a:extLst>
            </p:cNvPr>
            <p:cNvSpPr txBox="1"/>
            <p:nvPr/>
          </p:nvSpPr>
          <p:spPr>
            <a:xfrm>
              <a:off x="7389919" y="5946357"/>
              <a:ext cx="1507170" cy="400110"/>
            </a:xfrm>
            <a:prstGeom prst="rect">
              <a:avLst/>
            </a:prstGeom>
            <a:noFill/>
          </p:spPr>
          <p:txBody>
            <a:bodyPr wrap="square" rtlCol="0">
              <a:spAutoFit/>
            </a:bodyPr>
            <a:lstStyle/>
            <a:p>
              <a:r>
                <a:rPr lang="en-US" sz="1000" dirty="0"/>
                <a:t>Classification Layer</a:t>
              </a:r>
            </a:p>
            <a:p>
              <a:r>
                <a:rPr lang="en-US" sz="1000" i="1" dirty="0"/>
                <a:t>Info: Background or Liver</a:t>
              </a:r>
            </a:p>
          </p:txBody>
        </p:sp>
      </p:grpSp>
      <p:sp>
        <p:nvSpPr>
          <p:cNvPr id="58" name="Arrow: Right 59">
            <a:extLst>
              <a:ext uri="{FF2B5EF4-FFF2-40B4-BE49-F238E27FC236}">
                <a16:creationId xmlns:a16="http://schemas.microsoft.com/office/drawing/2014/main" id="{BEF06462-B9DA-4D8D-8B8B-5557753D41AC}"/>
              </a:ext>
            </a:extLst>
          </p:cNvPr>
          <p:cNvSpPr/>
          <p:nvPr/>
        </p:nvSpPr>
        <p:spPr>
          <a:xfrm rot="5400000">
            <a:off x="10947751" y="3354569"/>
            <a:ext cx="234217" cy="1811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Arrow: Right 60">
            <a:extLst>
              <a:ext uri="{FF2B5EF4-FFF2-40B4-BE49-F238E27FC236}">
                <a16:creationId xmlns:a16="http://schemas.microsoft.com/office/drawing/2014/main" id="{4F180504-A453-441E-A20F-AD3EC72D13CC}"/>
              </a:ext>
            </a:extLst>
          </p:cNvPr>
          <p:cNvSpPr/>
          <p:nvPr/>
        </p:nvSpPr>
        <p:spPr>
          <a:xfrm rot="5400000">
            <a:off x="10925933" y="4617231"/>
            <a:ext cx="234217" cy="1811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Arrow: Right 63">
            <a:extLst>
              <a:ext uri="{FF2B5EF4-FFF2-40B4-BE49-F238E27FC236}">
                <a16:creationId xmlns:a16="http://schemas.microsoft.com/office/drawing/2014/main" id="{C641557D-522E-49D7-B624-B2EEF6E37548}"/>
              </a:ext>
            </a:extLst>
          </p:cNvPr>
          <p:cNvSpPr/>
          <p:nvPr/>
        </p:nvSpPr>
        <p:spPr>
          <a:xfrm>
            <a:off x="9199411" y="2652485"/>
            <a:ext cx="234217" cy="1811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Arrow: Right 64">
            <a:extLst>
              <a:ext uri="{FF2B5EF4-FFF2-40B4-BE49-F238E27FC236}">
                <a16:creationId xmlns:a16="http://schemas.microsoft.com/office/drawing/2014/main" id="{24922A5C-667F-485A-BAB9-6C27B299B0BA}"/>
              </a:ext>
            </a:extLst>
          </p:cNvPr>
          <p:cNvSpPr/>
          <p:nvPr/>
        </p:nvSpPr>
        <p:spPr>
          <a:xfrm flipH="1">
            <a:off x="10455084" y="5092135"/>
            <a:ext cx="234217" cy="1811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456F4E28-03DF-4B6E-B97B-AD17C1B3CE8A}"/>
              </a:ext>
            </a:extLst>
          </p:cNvPr>
          <p:cNvGrpSpPr/>
          <p:nvPr/>
        </p:nvGrpSpPr>
        <p:grpSpPr>
          <a:xfrm>
            <a:off x="9436841" y="2157185"/>
            <a:ext cx="1060900" cy="2001858"/>
            <a:chOff x="7389920" y="5114050"/>
            <a:chExt cx="1060900" cy="2001858"/>
          </a:xfrm>
        </p:grpSpPr>
        <p:pic>
          <p:nvPicPr>
            <p:cNvPr id="63" name="Content Placeholder 4" descr="Tablet">
              <a:extLst>
                <a:ext uri="{FF2B5EF4-FFF2-40B4-BE49-F238E27FC236}">
                  <a16:creationId xmlns:a16="http://schemas.microsoft.com/office/drawing/2014/main" id="{C68A395A-22D4-473F-BC7B-83461D500DC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589498" y="5114050"/>
              <a:ext cx="504825" cy="990600"/>
            </a:xfrm>
            <a:prstGeom prst="rect">
              <a:avLst/>
            </a:prstGeom>
          </p:spPr>
        </p:pic>
        <p:sp>
          <p:nvSpPr>
            <p:cNvPr id="64" name="TextBox 63">
              <a:extLst>
                <a:ext uri="{FF2B5EF4-FFF2-40B4-BE49-F238E27FC236}">
                  <a16:creationId xmlns:a16="http://schemas.microsoft.com/office/drawing/2014/main" id="{B1E3904A-8554-4716-A8D0-ED380DDDB675}"/>
                </a:ext>
              </a:extLst>
            </p:cNvPr>
            <p:cNvSpPr txBox="1"/>
            <p:nvPr/>
          </p:nvSpPr>
          <p:spPr>
            <a:xfrm>
              <a:off x="7389920" y="5946357"/>
              <a:ext cx="1060900" cy="1169551"/>
            </a:xfrm>
            <a:prstGeom prst="rect">
              <a:avLst/>
            </a:prstGeom>
            <a:noFill/>
          </p:spPr>
          <p:txBody>
            <a:bodyPr wrap="square" rtlCol="0">
              <a:spAutoFit/>
            </a:bodyPr>
            <a:lstStyle/>
            <a:p>
              <a:r>
                <a:rPr lang="en-US" sz="1000" dirty="0"/>
                <a:t>Max Pooling</a:t>
              </a:r>
            </a:p>
            <a:p>
              <a:r>
                <a:rPr lang="en-US" sz="1000" i="1" dirty="0"/>
                <a:t>Info: 3, s2</a:t>
              </a:r>
            </a:p>
            <a:p>
              <a:endParaRPr lang="en-US" sz="1000" i="1" dirty="0"/>
            </a:p>
            <a:p>
              <a:r>
                <a:rPr lang="en-US" sz="1000" b="1" dirty="0">
                  <a:solidFill>
                    <a:schemeClr val="accent2"/>
                  </a:solidFill>
                </a:rPr>
                <a:t>Input : 14x14x512</a:t>
              </a:r>
            </a:p>
            <a:p>
              <a:r>
                <a:rPr lang="en-US" sz="1000" b="1" dirty="0">
                  <a:solidFill>
                    <a:schemeClr val="accent2"/>
                  </a:solidFill>
                </a:rPr>
                <a:t>Output : 6x6x512</a:t>
              </a:r>
            </a:p>
          </p:txBody>
        </p:sp>
      </p:grpSp>
      <p:sp>
        <p:nvSpPr>
          <p:cNvPr id="65" name="Arrow: Right 66">
            <a:extLst>
              <a:ext uri="{FF2B5EF4-FFF2-40B4-BE49-F238E27FC236}">
                <a16:creationId xmlns:a16="http://schemas.microsoft.com/office/drawing/2014/main" id="{21C2F704-86A0-44CF-AEC5-09117418AC46}"/>
              </a:ext>
            </a:extLst>
          </p:cNvPr>
          <p:cNvSpPr/>
          <p:nvPr/>
        </p:nvSpPr>
        <p:spPr>
          <a:xfrm>
            <a:off x="10263524" y="2646641"/>
            <a:ext cx="234217" cy="1811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Title 1"/>
          <p:cNvSpPr txBox="1">
            <a:spLocks/>
          </p:cNvSpPr>
          <p:nvPr/>
        </p:nvSpPr>
        <p:spPr>
          <a:xfrm>
            <a:off x="1" y="1"/>
            <a:ext cx="10515600" cy="11121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mtClean="0">
                <a:cs typeface="Calibri"/>
              </a:rPr>
              <a:t>   5. Useful resources and examples</a:t>
            </a:r>
            <a:br>
              <a:rPr lang="en-US" sz="2800" smtClean="0">
                <a:cs typeface="Calibri"/>
              </a:rPr>
            </a:br>
            <a:endParaRPr lang="en-US" sz="2800" dirty="0"/>
          </a:p>
        </p:txBody>
      </p:sp>
      <p:sp>
        <p:nvSpPr>
          <p:cNvPr id="67" name="Slide Number Placeholder 66"/>
          <p:cNvSpPr>
            <a:spLocks noGrp="1"/>
          </p:cNvSpPr>
          <p:nvPr>
            <p:ph type="sldNum" sz="quarter" idx="12"/>
          </p:nvPr>
        </p:nvSpPr>
        <p:spPr/>
        <p:txBody>
          <a:bodyPr/>
          <a:lstStyle/>
          <a:p>
            <a:fld id="{A81DB880-03A7-4E4E-B10C-CB046DCE6B73}" type="slidenum">
              <a:rPr lang="en-US" smtClean="0"/>
              <a:t>30</a:t>
            </a:fld>
            <a:endParaRPr lang="en-US"/>
          </a:p>
        </p:txBody>
      </p:sp>
    </p:spTree>
    <p:extLst>
      <p:ext uri="{BB962C8B-B14F-4D97-AF65-F5344CB8AC3E}">
        <p14:creationId xmlns:p14="http://schemas.microsoft.com/office/powerpoint/2010/main" val="26848763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E6B74F-D771-40BE-B3BF-56BD48DD41C5}"/>
              </a:ext>
            </a:extLst>
          </p:cNvPr>
          <p:cNvPicPr>
            <a:picLocks noChangeAspect="1"/>
          </p:cNvPicPr>
          <p:nvPr/>
        </p:nvPicPr>
        <p:blipFill rotWithShape="1">
          <a:blip r:embed="rId2"/>
          <a:srcRect l="12778" t="7379" r="13188" b="18120"/>
          <a:stretch/>
        </p:blipFill>
        <p:spPr>
          <a:xfrm>
            <a:off x="6256859" y="1636471"/>
            <a:ext cx="2648371" cy="1340156"/>
          </a:xfrm>
          <a:prstGeom prst="rect">
            <a:avLst/>
          </a:prstGeom>
        </p:spPr>
      </p:pic>
      <p:pic>
        <p:nvPicPr>
          <p:cNvPr id="9" name="Picture 8">
            <a:extLst>
              <a:ext uri="{FF2B5EF4-FFF2-40B4-BE49-F238E27FC236}">
                <a16:creationId xmlns:a16="http://schemas.microsoft.com/office/drawing/2014/main" id="{B80189CF-7E23-42B5-988D-A32DC4D8B93E}"/>
              </a:ext>
            </a:extLst>
          </p:cNvPr>
          <p:cNvPicPr>
            <a:picLocks noChangeAspect="1"/>
          </p:cNvPicPr>
          <p:nvPr/>
        </p:nvPicPr>
        <p:blipFill rotWithShape="1">
          <a:blip r:embed="rId3"/>
          <a:srcRect l="12685" t="7832" r="13016" b="17869"/>
          <a:stretch/>
        </p:blipFill>
        <p:spPr>
          <a:xfrm>
            <a:off x="320041" y="1637880"/>
            <a:ext cx="2659472" cy="1337338"/>
          </a:xfrm>
          <a:prstGeom prst="rect">
            <a:avLst/>
          </a:prstGeom>
        </p:spPr>
      </p:pic>
      <p:pic>
        <p:nvPicPr>
          <p:cNvPr id="4" name="Content Placeholder 3">
            <a:extLst>
              <a:ext uri="{FF2B5EF4-FFF2-40B4-BE49-F238E27FC236}">
                <a16:creationId xmlns:a16="http://schemas.microsoft.com/office/drawing/2014/main" id="{22F72547-DE59-481A-8C7A-AC162825B801}"/>
              </a:ext>
            </a:extLst>
          </p:cNvPr>
          <p:cNvPicPr>
            <a:picLocks noGrp="1" noChangeAspect="1"/>
          </p:cNvPicPr>
          <p:nvPr>
            <p:ph idx="1"/>
          </p:nvPr>
        </p:nvPicPr>
        <p:blipFill rotWithShape="1">
          <a:blip r:embed="rId4"/>
          <a:srcRect l="11874" t="6482" r="12743" b="19598"/>
          <a:stretch/>
        </p:blipFill>
        <p:spPr>
          <a:xfrm>
            <a:off x="3290143" y="1644666"/>
            <a:ext cx="2646677" cy="1323766"/>
          </a:xfrm>
          <a:prstGeom prst="rect">
            <a:avLst/>
          </a:prstGeom>
        </p:spPr>
      </p:pic>
      <p:pic>
        <p:nvPicPr>
          <p:cNvPr id="6" name="Picture 5">
            <a:extLst>
              <a:ext uri="{FF2B5EF4-FFF2-40B4-BE49-F238E27FC236}">
                <a16:creationId xmlns:a16="http://schemas.microsoft.com/office/drawing/2014/main" id="{D908F533-E90C-4CA2-98F1-F2A6D7A6750A}"/>
              </a:ext>
            </a:extLst>
          </p:cNvPr>
          <p:cNvPicPr>
            <a:picLocks noChangeAspect="1"/>
          </p:cNvPicPr>
          <p:nvPr/>
        </p:nvPicPr>
        <p:blipFill rotWithShape="1">
          <a:blip r:embed="rId5"/>
          <a:srcRect l="12624" t="7655" r="13045" b="17771"/>
          <a:stretch/>
        </p:blipFill>
        <p:spPr>
          <a:xfrm>
            <a:off x="9225269" y="1660808"/>
            <a:ext cx="2648372" cy="1336110"/>
          </a:xfrm>
          <a:prstGeom prst="rect">
            <a:avLst/>
          </a:prstGeom>
        </p:spPr>
      </p:pic>
      <p:sp>
        <p:nvSpPr>
          <p:cNvPr id="2" name="Title 1">
            <a:extLst>
              <a:ext uri="{FF2B5EF4-FFF2-40B4-BE49-F238E27FC236}">
                <a16:creationId xmlns:a16="http://schemas.microsoft.com/office/drawing/2014/main" id="{A81AE5FA-57F2-4AEA-B2B1-5BCEB5563313}"/>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Segmentation result</a:t>
            </a:r>
          </a:p>
        </p:txBody>
      </p:sp>
      <p:pic>
        <p:nvPicPr>
          <p:cNvPr id="12" name="Picture 11">
            <a:extLst>
              <a:ext uri="{FF2B5EF4-FFF2-40B4-BE49-F238E27FC236}">
                <a16:creationId xmlns:a16="http://schemas.microsoft.com/office/drawing/2014/main" id="{2E019C72-6A77-4ED0-9F17-84818CD56ACE}"/>
              </a:ext>
            </a:extLst>
          </p:cNvPr>
          <p:cNvPicPr>
            <a:picLocks noChangeAspect="1"/>
          </p:cNvPicPr>
          <p:nvPr/>
        </p:nvPicPr>
        <p:blipFill rotWithShape="1">
          <a:blip r:embed="rId6"/>
          <a:srcRect l="35940" t="22706" r="36213" b="28317"/>
          <a:stretch/>
        </p:blipFill>
        <p:spPr>
          <a:xfrm>
            <a:off x="3116797" y="3666276"/>
            <a:ext cx="2820023" cy="2789902"/>
          </a:xfrm>
          <a:prstGeom prst="rect">
            <a:avLst/>
          </a:prstGeom>
        </p:spPr>
      </p:pic>
      <p:pic>
        <p:nvPicPr>
          <p:cNvPr id="13" name="Content Placeholder 4">
            <a:extLst>
              <a:ext uri="{FF2B5EF4-FFF2-40B4-BE49-F238E27FC236}">
                <a16:creationId xmlns:a16="http://schemas.microsoft.com/office/drawing/2014/main" id="{9658634C-EF59-4D5C-B5D9-4293DBF3CD82}"/>
              </a:ext>
            </a:extLst>
          </p:cNvPr>
          <p:cNvPicPr>
            <a:picLocks noChangeAspect="1"/>
          </p:cNvPicPr>
          <p:nvPr/>
        </p:nvPicPr>
        <p:blipFill rotWithShape="1">
          <a:blip r:embed="rId7"/>
          <a:srcRect l="35519" t="32830" r="42476" b="28302"/>
          <a:stretch/>
        </p:blipFill>
        <p:spPr>
          <a:xfrm>
            <a:off x="6256859" y="3666276"/>
            <a:ext cx="2807003" cy="2788920"/>
          </a:xfrm>
          <a:prstGeom prst="rect">
            <a:avLst/>
          </a:prstGeom>
        </p:spPr>
      </p:pic>
      <p:sp>
        <p:nvSpPr>
          <p:cNvPr id="10" name="Title 1"/>
          <p:cNvSpPr txBox="1">
            <a:spLocks/>
          </p:cNvSpPr>
          <p:nvPr/>
        </p:nvSpPr>
        <p:spPr>
          <a:xfrm>
            <a:off x="1" y="1"/>
            <a:ext cx="10515600" cy="11121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mtClean="0">
                <a:cs typeface="Calibri"/>
              </a:rPr>
              <a:t>   5. Useful resources and examples</a:t>
            </a:r>
            <a:br>
              <a:rPr lang="en-US" sz="2800" smtClean="0">
                <a:cs typeface="Calibri"/>
              </a:rPr>
            </a:br>
            <a:endParaRPr lang="en-US" sz="2800" dirty="0"/>
          </a:p>
        </p:txBody>
      </p:sp>
      <p:sp>
        <p:nvSpPr>
          <p:cNvPr id="3" name="Slide Number Placeholder 2"/>
          <p:cNvSpPr>
            <a:spLocks noGrp="1"/>
          </p:cNvSpPr>
          <p:nvPr>
            <p:ph type="sldNum" sz="quarter" idx="12"/>
          </p:nvPr>
        </p:nvSpPr>
        <p:spPr/>
        <p:txBody>
          <a:bodyPr/>
          <a:lstStyle/>
          <a:p>
            <a:fld id="{A81DB880-03A7-4E4E-B10C-CB046DCE6B73}" type="slidenum">
              <a:rPr lang="en-US" smtClean="0"/>
              <a:t>31</a:t>
            </a:fld>
            <a:endParaRPr lang="en-US"/>
          </a:p>
        </p:txBody>
      </p:sp>
    </p:spTree>
    <p:extLst>
      <p:ext uri="{BB962C8B-B14F-4D97-AF65-F5344CB8AC3E}">
        <p14:creationId xmlns:p14="http://schemas.microsoft.com/office/powerpoint/2010/main" val="23436903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DA5C3-9481-4751-A508-000558B6262C}"/>
              </a:ext>
            </a:extLst>
          </p:cNvPr>
          <p:cNvSpPr>
            <a:spLocks noGrp="1"/>
          </p:cNvSpPr>
          <p:nvPr>
            <p:ph type="title"/>
          </p:nvPr>
        </p:nvSpPr>
        <p:spPr>
          <a:xfrm>
            <a:off x="5297762" y="1053711"/>
            <a:ext cx="5638994" cy="1424446"/>
          </a:xfrm>
        </p:spPr>
        <p:txBody>
          <a:bodyPr>
            <a:normAutofit/>
          </a:bodyPr>
          <a:lstStyle/>
          <a:p>
            <a:r>
              <a:rPr lang="en-US" dirty="0">
                <a:solidFill>
                  <a:srgbClr val="FFFFFF"/>
                </a:solidFill>
              </a:rPr>
              <a:t>Post Processing Volume</a:t>
            </a:r>
          </a:p>
        </p:txBody>
      </p:sp>
      <p:sp>
        <p:nvSpPr>
          <p:cNvPr id="10" name="Content Placeholder 9">
            <a:extLst>
              <a:ext uri="{FF2B5EF4-FFF2-40B4-BE49-F238E27FC236}">
                <a16:creationId xmlns:a16="http://schemas.microsoft.com/office/drawing/2014/main" id="{DC01CE3F-5353-4B13-B519-CB0F93B43300}"/>
              </a:ext>
            </a:extLst>
          </p:cNvPr>
          <p:cNvSpPr>
            <a:spLocks noGrp="1"/>
          </p:cNvSpPr>
          <p:nvPr>
            <p:ph idx="1"/>
          </p:nvPr>
        </p:nvSpPr>
        <p:spPr>
          <a:xfrm>
            <a:off x="5297762" y="2799889"/>
            <a:ext cx="5747187" cy="2987543"/>
          </a:xfrm>
        </p:spPr>
        <p:txBody>
          <a:bodyPr anchor="t">
            <a:normAutofit/>
          </a:bodyPr>
          <a:lstStyle/>
          <a:p>
            <a:r>
              <a:rPr lang="en-US" sz="2400" dirty="0">
                <a:solidFill>
                  <a:srgbClr val="FFFFFF"/>
                </a:solidFill>
              </a:rPr>
              <a:t>Construct volume of 1 patient</a:t>
            </a:r>
          </a:p>
          <a:p>
            <a:r>
              <a:rPr lang="en-US" sz="2400" dirty="0">
                <a:solidFill>
                  <a:srgbClr val="FFFFFF"/>
                </a:solidFill>
              </a:rPr>
              <a:t>Select the largest connected volume</a:t>
            </a:r>
          </a:p>
        </p:txBody>
      </p:sp>
      <p:sp>
        <p:nvSpPr>
          <p:cNvPr id="3" name="TextBox 2"/>
          <p:cNvSpPr txBox="1"/>
          <p:nvPr/>
        </p:nvSpPr>
        <p:spPr>
          <a:xfrm>
            <a:off x="355059" y="1942295"/>
            <a:ext cx="9885406" cy="3539430"/>
          </a:xfrm>
          <a:prstGeom prst="rect">
            <a:avLst/>
          </a:prstGeom>
          <a:noFill/>
        </p:spPr>
        <p:txBody>
          <a:bodyPr wrap="square" rtlCol="0">
            <a:spAutoFit/>
          </a:bodyPr>
          <a:lstStyle/>
          <a:p>
            <a:endParaRPr lang="en-US" sz="3200" dirty="0" smtClean="0"/>
          </a:p>
          <a:p>
            <a:r>
              <a:rPr lang="en-US" sz="3200" dirty="0"/>
              <a:t> </a:t>
            </a:r>
            <a:r>
              <a:rPr lang="en-US" sz="3200" dirty="0" smtClean="0"/>
              <a:t>                                    Thank you!</a:t>
            </a:r>
          </a:p>
          <a:p>
            <a:endParaRPr lang="en-US" sz="3200" dirty="0"/>
          </a:p>
          <a:p>
            <a:endParaRPr lang="en-US" sz="3200" dirty="0" smtClean="0"/>
          </a:p>
          <a:p>
            <a:r>
              <a:rPr lang="en-US" sz="3200" dirty="0" smtClean="0"/>
              <a:t>                                                      Questions?</a:t>
            </a:r>
          </a:p>
          <a:p>
            <a:endParaRPr lang="en-US" sz="3200" dirty="0"/>
          </a:p>
          <a:p>
            <a:endParaRPr lang="en-US" sz="3200" dirty="0"/>
          </a:p>
        </p:txBody>
      </p:sp>
      <p:sp>
        <p:nvSpPr>
          <p:cNvPr id="4" name="Slide Number Placeholder 3"/>
          <p:cNvSpPr>
            <a:spLocks noGrp="1"/>
          </p:cNvSpPr>
          <p:nvPr>
            <p:ph type="sldNum" sz="quarter" idx="12"/>
          </p:nvPr>
        </p:nvSpPr>
        <p:spPr/>
        <p:txBody>
          <a:bodyPr/>
          <a:lstStyle/>
          <a:p>
            <a:fld id="{A81DB880-03A7-4E4E-B10C-CB046DCE6B73}" type="slidenum">
              <a:rPr lang="en-US" smtClean="0"/>
              <a:t>32</a:t>
            </a:fld>
            <a:endParaRPr lang="en-US"/>
          </a:p>
        </p:txBody>
      </p:sp>
    </p:spTree>
    <p:extLst>
      <p:ext uri="{BB962C8B-B14F-4D97-AF65-F5344CB8AC3E}">
        <p14:creationId xmlns:p14="http://schemas.microsoft.com/office/powerpoint/2010/main" val="2547088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E2734-5A86-4E8B-BE06-6B7BA1DF70D8}"/>
              </a:ext>
            </a:extLst>
          </p:cNvPr>
          <p:cNvSpPr>
            <a:spLocks noGrp="1"/>
          </p:cNvSpPr>
          <p:nvPr>
            <p:ph type="title"/>
          </p:nvPr>
        </p:nvSpPr>
        <p:spPr>
          <a:xfrm>
            <a:off x="0" y="0"/>
            <a:ext cx="10515600" cy="1325563"/>
          </a:xfrm>
        </p:spPr>
        <p:txBody>
          <a:bodyPr/>
          <a:lstStyle/>
          <a:p>
            <a:r>
              <a:rPr lang="en-US" dirty="0" smtClean="0">
                <a:cs typeface="Calibri Light"/>
              </a:rPr>
              <a:t>   You need:</a:t>
            </a:r>
            <a:endParaRPr lang="en-US" dirty="0"/>
          </a:p>
        </p:txBody>
      </p:sp>
      <p:sp>
        <p:nvSpPr>
          <p:cNvPr id="3" name="Content Placeholder 2">
            <a:extLst>
              <a:ext uri="{FF2B5EF4-FFF2-40B4-BE49-F238E27FC236}">
                <a16:creationId xmlns:a16="http://schemas.microsoft.com/office/drawing/2014/main" id="{65572B31-C18D-4014-B6B8-B521851B98F8}"/>
              </a:ext>
            </a:extLst>
          </p:cNvPr>
          <p:cNvSpPr>
            <a:spLocks noGrp="1"/>
          </p:cNvSpPr>
          <p:nvPr>
            <p:ph idx="1"/>
          </p:nvPr>
        </p:nvSpPr>
        <p:spPr>
          <a:xfrm>
            <a:off x="479854" y="1603203"/>
            <a:ext cx="10515600" cy="4351338"/>
          </a:xfrm>
        </p:spPr>
        <p:txBody>
          <a:bodyPr vert="horz" lIns="91440" tIns="45720" rIns="91440" bIns="45720" rtlCol="0" anchor="t">
            <a:normAutofit/>
          </a:bodyPr>
          <a:lstStyle/>
          <a:p>
            <a:r>
              <a:rPr lang="en-US" dirty="0" err="1">
                <a:cs typeface="Calibri"/>
              </a:rPr>
              <a:t>Matlab</a:t>
            </a:r>
            <a:r>
              <a:rPr lang="en-US" dirty="0">
                <a:cs typeface="Calibri"/>
              </a:rPr>
              <a:t> </a:t>
            </a:r>
            <a:r>
              <a:rPr lang="en-US" dirty="0" smtClean="0">
                <a:cs typeface="Calibri"/>
              </a:rPr>
              <a:t>2017b</a:t>
            </a:r>
          </a:p>
          <a:p>
            <a:r>
              <a:rPr lang="en-US" dirty="0" smtClean="0">
                <a:cs typeface="Calibri"/>
              </a:rPr>
              <a:t>Toolboxes</a:t>
            </a:r>
            <a:r>
              <a:rPr lang="en-US" dirty="0">
                <a:cs typeface="Calibri"/>
              </a:rPr>
              <a:t>: </a:t>
            </a:r>
            <a:endParaRPr lang="en-US" dirty="0" smtClean="0">
              <a:cs typeface="Calibri"/>
            </a:endParaRPr>
          </a:p>
          <a:p>
            <a:pPr lvl="1"/>
            <a:r>
              <a:rPr lang="en-US" dirty="0" smtClean="0">
                <a:cs typeface="Calibri"/>
              </a:rPr>
              <a:t>Image processing toolbox</a:t>
            </a:r>
          </a:p>
          <a:p>
            <a:pPr lvl="1"/>
            <a:r>
              <a:rPr lang="en-US" dirty="0" smtClean="0">
                <a:cs typeface="Calibri"/>
              </a:rPr>
              <a:t>Computer Vision Toolbox</a:t>
            </a:r>
            <a:endParaRPr lang="en-US" dirty="0">
              <a:cs typeface="Calibri"/>
            </a:endParaRPr>
          </a:p>
          <a:p>
            <a:r>
              <a:rPr lang="en-US" dirty="0" smtClean="0">
                <a:cs typeface="Calibri"/>
              </a:rPr>
              <a:t>Data/Slides from:</a:t>
            </a:r>
            <a:endParaRPr lang="en-US" dirty="0">
              <a:cs typeface="Calibri"/>
            </a:endParaRPr>
          </a:p>
          <a:p>
            <a:pPr>
              <a:buNone/>
            </a:pPr>
            <a:r>
              <a:rPr lang="en-US" dirty="0" smtClean="0">
                <a:cs typeface="Calibri"/>
              </a:rPr>
              <a:t>	</a:t>
            </a:r>
            <a:r>
              <a:rPr lang="en-US" dirty="0">
                <a:cs typeface="Calibri"/>
                <a:hlinkClick r:id="rId2"/>
              </a:rPr>
              <a:t>https://pydio.ram.ewi.utwente.nl</a:t>
            </a:r>
            <a:r>
              <a:rPr lang="en-US" dirty="0" smtClean="0">
                <a:cs typeface="Calibri"/>
                <a:hlinkClick r:id="rId2"/>
              </a:rPr>
              <a:t>/</a:t>
            </a:r>
            <a:r>
              <a:rPr lang="en-US" dirty="0" smtClean="0">
                <a:cs typeface="Calibri"/>
              </a:rPr>
              <a:t> </a:t>
            </a:r>
          </a:p>
          <a:p>
            <a:r>
              <a:rPr lang="en-US" dirty="0" smtClean="0">
                <a:cs typeface="Calibri"/>
              </a:rPr>
              <a:t>Source code from:</a:t>
            </a:r>
          </a:p>
          <a:p>
            <a:pPr marL="0" indent="0">
              <a:buNone/>
            </a:pPr>
            <a:r>
              <a:rPr lang="en-US" dirty="0">
                <a:cs typeface="Calibri"/>
              </a:rPr>
              <a:t>   </a:t>
            </a:r>
            <a:r>
              <a:rPr lang="en-US" dirty="0">
                <a:cs typeface="Calibri"/>
                <a:hlinkClick r:id="rId3"/>
              </a:rPr>
              <a:t>https://</a:t>
            </a:r>
            <a:r>
              <a:rPr lang="en-US" dirty="0" smtClean="0">
                <a:cs typeface="Calibri"/>
                <a:hlinkClick r:id="rId3"/>
              </a:rPr>
              <a:t>github.com/bsirmacek</a:t>
            </a:r>
            <a:r>
              <a:rPr lang="en-US" dirty="0" smtClean="0">
                <a:cs typeface="Calibri"/>
              </a:rPr>
              <a:t> </a:t>
            </a:r>
            <a:endParaRPr lang="en-US" dirty="0">
              <a:cs typeface="Calibri"/>
            </a:endParaRPr>
          </a:p>
          <a:p>
            <a:pPr>
              <a:buNone/>
            </a:pPr>
            <a:endParaRPr lang="en-US" dirty="0">
              <a:cs typeface="Calibri"/>
            </a:endParaRPr>
          </a:p>
          <a:p>
            <a:pPr>
              <a:buNone/>
            </a:pPr>
            <a:endParaRPr lang="en-US" dirty="0">
              <a:cs typeface="Calibri"/>
            </a:endParaRPr>
          </a:p>
          <a:p>
            <a:pPr marL="0" indent="0">
              <a:buNone/>
            </a:pPr>
            <a:endParaRPr lang="en-US" dirty="0">
              <a:cs typeface="Calibri"/>
            </a:endParaRPr>
          </a:p>
        </p:txBody>
      </p:sp>
      <p:sp>
        <p:nvSpPr>
          <p:cNvPr id="4" name="Slide Number Placeholder 3"/>
          <p:cNvSpPr>
            <a:spLocks noGrp="1"/>
          </p:cNvSpPr>
          <p:nvPr>
            <p:ph type="sldNum" sz="quarter" idx="12"/>
          </p:nvPr>
        </p:nvSpPr>
        <p:spPr/>
        <p:txBody>
          <a:bodyPr/>
          <a:lstStyle/>
          <a:p>
            <a:fld id="{A81DB880-03A7-4E4E-B10C-CB046DCE6B73}" type="slidenum">
              <a:rPr lang="en-US" smtClean="0"/>
              <a:t>4</a:t>
            </a:fld>
            <a:endParaRPr lang="en-US"/>
          </a:p>
        </p:txBody>
      </p:sp>
    </p:spTree>
    <p:extLst>
      <p:ext uri="{BB962C8B-B14F-4D97-AF65-F5344CB8AC3E}">
        <p14:creationId xmlns:p14="http://schemas.microsoft.com/office/powerpoint/2010/main" val="7151855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E2734-5A86-4E8B-BE06-6B7BA1DF70D8}"/>
              </a:ext>
            </a:extLst>
          </p:cNvPr>
          <p:cNvSpPr>
            <a:spLocks noGrp="1"/>
          </p:cNvSpPr>
          <p:nvPr>
            <p:ph type="title"/>
          </p:nvPr>
        </p:nvSpPr>
        <p:spPr>
          <a:xfrm>
            <a:off x="0" y="0"/>
            <a:ext cx="10515600" cy="1325563"/>
          </a:xfrm>
        </p:spPr>
        <p:txBody>
          <a:bodyPr/>
          <a:lstStyle/>
          <a:p>
            <a:r>
              <a:rPr lang="en-US" dirty="0" smtClean="0"/>
              <a:t>   Content:</a:t>
            </a:r>
            <a:endParaRPr lang="en-US" dirty="0"/>
          </a:p>
        </p:txBody>
      </p:sp>
      <p:sp>
        <p:nvSpPr>
          <p:cNvPr id="3" name="Content Placeholder 2">
            <a:extLst>
              <a:ext uri="{FF2B5EF4-FFF2-40B4-BE49-F238E27FC236}">
                <a16:creationId xmlns:a16="http://schemas.microsoft.com/office/drawing/2014/main" id="{65572B31-C18D-4014-B6B8-B521851B98F8}"/>
              </a:ext>
            </a:extLst>
          </p:cNvPr>
          <p:cNvSpPr>
            <a:spLocks noGrp="1"/>
          </p:cNvSpPr>
          <p:nvPr>
            <p:ph idx="1"/>
          </p:nvPr>
        </p:nvSpPr>
        <p:spPr>
          <a:xfrm>
            <a:off x="471055" y="1311564"/>
            <a:ext cx="10882745" cy="4865399"/>
          </a:xfrm>
        </p:spPr>
        <p:txBody>
          <a:bodyPr vert="horz" lIns="91440" tIns="45720" rIns="91440" bIns="45720" rtlCol="0" anchor="t">
            <a:normAutofit/>
          </a:bodyPr>
          <a:lstStyle/>
          <a:p>
            <a:pPr marL="514350" indent="-514350">
              <a:buFont typeface="+mj-lt"/>
              <a:buAutoNum type="arabicPeriod"/>
            </a:pPr>
            <a:r>
              <a:rPr lang="en-US" dirty="0" smtClean="0">
                <a:cs typeface="Calibri"/>
              </a:rPr>
              <a:t>Some basics</a:t>
            </a:r>
          </a:p>
          <a:p>
            <a:pPr marL="514350" indent="-514350">
              <a:buFont typeface="+mj-lt"/>
              <a:buAutoNum type="arabicPeriod"/>
            </a:pPr>
            <a:r>
              <a:rPr lang="en-US" dirty="0" smtClean="0">
                <a:cs typeface="Calibri"/>
              </a:rPr>
              <a:t>Exercise 1 Using pre-trained neural networks</a:t>
            </a:r>
          </a:p>
          <a:p>
            <a:pPr marL="514350" indent="-514350">
              <a:buFont typeface="+mj-lt"/>
              <a:buAutoNum type="arabicPeriod"/>
            </a:pPr>
            <a:r>
              <a:rPr lang="en-US" dirty="0" smtClean="0">
                <a:cs typeface="Calibri"/>
              </a:rPr>
              <a:t>Exercise 2 Transfer learning</a:t>
            </a:r>
          </a:p>
          <a:p>
            <a:pPr marL="514350" indent="-514350">
              <a:buFont typeface="+mj-lt"/>
              <a:buAutoNum type="arabicPeriod"/>
            </a:pPr>
            <a:r>
              <a:rPr lang="en-US" dirty="0" smtClean="0">
                <a:cs typeface="Calibri"/>
              </a:rPr>
              <a:t>Discussion on learning from scratch</a:t>
            </a:r>
          </a:p>
          <a:p>
            <a:pPr marL="514350" indent="-514350">
              <a:buFont typeface="+mj-lt"/>
              <a:buAutoNum type="arabicPeriod"/>
            </a:pPr>
            <a:r>
              <a:rPr lang="en-US" dirty="0" smtClean="0">
                <a:cs typeface="Calibri"/>
              </a:rPr>
              <a:t>Useful resources and examples</a:t>
            </a:r>
            <a:endParaRPr lang="en-US" dirty="0">
              <a:cs typeface="Calibri"/>
            </a:endParaRPr>
          </a:p>
          <a:p>
            <a:pPr marL="0" indent="0">
              <a:buNone/>
            </a:pPr>
            <a:endParaRPr lang="en-US" dirty="0" smtClean="0">
              <a:cs typeface="Calibri"/>
            </a:endParaRPr>
          </a:p>
          <a:p>
            <a:endParaRPr lang="en-US" dirty="0" smtClean="0">
              <a:latin typeface="+mn-ea"/>
              <a:cs typeface="+mn-ea"/>
            </a:endParaRPr>
          </a:p>
          <a:p>
            <a:pPr marL="0" indent="0">
              <a:buNone/>
            </a:pPr>
            <a:endParaRPr lang="en-US" dirty="0">
              <a:cs typeface="Calibri"/>
            </a:endParaRPr>
          </a:p>
        </p:txBody>
      </p:sp>
      <p:sp>
        <p:nvSpPr>
          <p:cNvPr id="4" name="Slide Number Placeholder 3"/>
          <p:cNvSpPr>
            <a:spLocks noGrp="1"/>
          </p:cNvSpPr>
          <p:nvPr>
            <p:ph type="sldNum" sz="quarter" idx="12"/>
          </p:nvPr>
        </p:nvSpPr>
        <p:spPr/>
        <p:txBody>
          <a:bodyPr/>
          <a:lstStyle/>
          <a:p>
            <a:fld id="{A81DB880-03A7-4E4E-B10C-CB046DCE6B73}" type="slidenum">
              <a:rPr lang="en-US" smtClean="0"/>
              <a:t>5</a:t>
            </a:fld>
            <a:endParaRPr lang="en-US"/>
          </a:p>
        </p:txBody>
      </p:sp>
    </p:spTree>
    <p:extLst>
      <p:ext uri="{BB962C8B-B14F-4D97-AF65-F5344CB8AC3E}">
        <p14:creationId xmlns:p14="http://schemas.microsoft.com/office/powerpoint/2010/main" val="19163484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7" name="Title 1">
            <a:extLst>
              <a:ext uri="{FF2B5EF4-FFF2-40B4-BE49-F238E27FC236}">
                <a16:creationId xmlns:a16="http://schemas.microsoft.com/office/drawing/2014/main" id="{DE6E2734-5A86-4E8B-BE06-6B7BA1DF70D8}"/>
              </a:ext>
            </a:extLst>
          </p:cNvPr>
          <p:cNvSpPr>
            <a:spLocks noGrp="1"/>
          </p:cNvSpPr>
          <p:nvPr>
            <p:ph type="title"/>
          </p:nvPr>
        </p:nvSpPr>
        <p:spPr>
          <a:xfrm>
            <a:off x="0" y="0"/>
            <a:ext cx="10515600" cy="1025611"/>
          </a:xfrm>
        </p:spPr>
        <p:txBody>
          <a:bodyPr>
            <a:normAutofit/>
          </a:bodyPr>
          <a:lstStyle/>
          <a:p>
            <a:r>
              <a:rPr lang="en-US" sz="2800" dirty="0" smtClean="0">
                <a:cs typeface="Calibri Light"/>
              </a:rPr>
              <a:t>   1. Some basics:</a:t>
            </a:r>
            <a:endParaRPr lang="en-US" sz="2800" dirty="0"/>
          </a:p>
        </p:txBody>
      </p:sp>
      <p:pic>
        <p:nvPicPr>
          <p:cNvPr id="2" name="Picture 2" descr="Image result for neuron"/>
          <p:cNvPicPr>
            <a:picLocks noChangeAspect="1" noChangeArrowheads="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69112" y="1546118"/>
            <a:ext cx="5141088" cy="2399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eurotransmit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9288" y="1546118"/>
            <a:ext cx="5635594" cy="353502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A81DB880-03A7-4E4E-B10C-CB046DCE6B73}" type="slidenum">
              <a:rPr lang="en-US" smtClean="0"/>
              <a:t>6</a:t>
            </a:fld>
            <a:endParaRPr lang="en-US"/>
          </a:p>
        </p:txBody>
      </p:sp>
    </p:spTree>
    <p:extLst>
      <p:ext uri="{BB962C8B-B14F-4D97-AF65-F5344CB8AC3E}">
        <p14:creationId xmlns:p14="http://schemas.microsoft.com/office/powerpoint/2010/main" val="1397098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E6E2734-5A86-4E8B-BE06-6B7BA1DF70D8}"/>
              </a:ext>
            </a:extLst>
          </p:cNvPr>
          <p:cNvSpPr>
            <a:spLocks noGrp="1"/>
          </p:cNvSpPr>
          <p:nvPr>
            <p:ph type="title"/>
          </p:nvPr>
        </p:nvSpPr>
        <p:spPr>
          <a:xfrm>
            <a:off x="0" y="0"/>
            <a:ext cx="10515600" cy="1025611"/>
          </a:xfrm>
        </p:spPr>
        <p:txBody>
          <a:bodyPr>
            <a:normAutofit/>
          </a:bodyPr>
          <a:lstStyle/>
          <a:p>
            <a:r>
              <a:rPr lang="en-US" sz="2800" dirty="0" smtClean="0">
                <a:cs typeface="Calibri Light"/>
              </a:rPr>
              <a:t>   1. Some basics:</a:t>
            </a:r>
            <a:endParaRPr lang="en-US" sz="2800" dirty="0"/>
          </a:p>
        </p:txBody>
      </p:sp>
      <p:pic>
        <p:nvPicPr>
          <p:cNvPr id="2" name="Picture 2" descr="Image result for neuron"/>
          <p:cNvPicPr>
            <a:picLocks noChangeAspect="1" noChangeArrowheads="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22813" y="1847060"/>
            <a:ext cx="3210049" cy="14980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neuron"/>
          <p:cNvPicPr>
            <a:picLocks noChangeAspect="1" noChangeArrowheads="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432862" y="1377555"/>
            <a:ext cx="3210049" cy="14980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neuron"/>
          <p:cNvPicPr>
            <a:picLocks noChangeAspect="1" noChangeArrowheads="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6689210" y="607108"/>
            <a:ext cx="3210049" cy="14980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neuron"/>
          <p:cNvPicPr>
            <a:picLocks noChangeAspect="1" noChangeArrowheads="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896337" y="2926581"/>
            <a:ext cx="3210049" cy="14980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neuron"/>
          <p:cNvPicPr>
            <a:picLocks noChangeAspect="1" noChangeArrowheads="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996393" y="3692977"/>
            <a:ext cx="3210049" cy="14980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neuron"/>
          <p:cNvPicPr>
            <a:picLocks noChangeAspect="1" noChangeArrowheads="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8097452" y="4302236"/>
            <a:ext cx="3210049" cy="1498024"/>
          </a:xfrm>
          <a:prstGeom prst="rect">
            <a:avLst/>
          </a:prstGeom>
          <a:noFill/>
          <a:extLst>
            <a:ext uri="{909E8E84-426E-40DD-AFC4-6F175D3DCCD1}">
              <a14:hiddenFill xmlns:a14="http://schemas.microsoft.com/office/drawing/2010/main">
                <a:solidFill>
                  <a:srgbClr val="FFFFFF"/>
                </a:solidFill>
              </a14:hiddenFill>
            </a:ext>
          </a:extLst>
        </p:spPr>
      </p:pic>
      <p:sp>
        <p:nvSpPr>
          <p:cNvPr id="4" name="Arc 3"/>
          <p:cNvSpPr/>
          <p:nvPr/>
        </p:nvSpPr>
        <p:spPr>
          <a:xfrm>
            <a:off x="2650603" y="1932972"/>
            <a:ext cx="902825" cy="381965"/>
          </a:xfrm>
          <a:prstGeom prst="arc">
            <a:avLst/>
          </a:prstGeom>
          <a:ln w="7620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p:cNvSpPr/>
          <p:nvPr/>
        </p:nvSpPr>
        <p:spPr>
          <a:xfrm flipV="1">
            <a:off x="3386563" y="2533396"/>
            <a:ext cx="902825" cy="472118"/>
          </a:xfrm>
          <a:prstGeom prst="arc">
            <a:avLst>
              <a:gd name="adj1" fmla="val 11283261"/>
              <a:gd name="adj2" fmla="val 0"/>
            </a:avLst>
          </a:prstGeom>
          <a:ln w="7620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p:cNvSpPr/>
          <p:nvPr/>
        </p:nvSpPr>
        <p:spPr>
          <a:xfrm flipV="1">
            <a:off x="6658342" y="1831904"/>
            <a:ext cx="902825" cy="472118"/>
          </a:xfrm>
          <a:prstGeom prst="arc">
            <a:avLst>
              <a:gd name="adj1" fmla="val 11283261"/>
              <a:gd name="adj2" fmla="val 0"/>
            </a:avLst>
          </a:prstGeom>
          <a:ln w="7620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flipV="1">
            <a:off x="5982667" y="3976535"/>
            <a:ext cx="792864" cy="742733"/>
          </a:xfrm>
          <a:prstGeom prst="arc">
            <a:avLst>
              <a:gd name="adj1" fmla="val 11283261"/>
              <a:gd name="adj2" fmla="val 0"/>
            </a:avLst>
          </a:prstGeom>
          <a:ln w="7620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p:cNvSpPr/>
          <p:nvPr/>
        </p:nvSpPr>
        <p:spPr>
          <a:xfrm rot="12922080" flipV="1">
            <a:off x="8883221" y="3956855"/>
            <a:ext cx="912056" cy="650077"/>
          </a:xfrm>
          <a:prstGeom prst="arc">
            <a:avLst>
              <a:gd name="adj1" fmla="val 11283261"/>
              <a:gd name="adj2" fmla="val 19979898"/>
            </a:avLst>
          </a:prstGeom>
          <a:ln w="7620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rot="20165757">
            <a:off x="5868850" y="1356120"/>
            <a:ext cx="902825" cy="381965"/>
          </a:xfrm>
          <a:prstGeom prst="arc">
            <a:avLst/>
          </a:prstGeom>
          <a:ln w="7620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a:off x="6115498" y="1701969"/>
            <a:ext cx="902825" cy="381965"/>
          </a:xfrm>
          <a:prstGeom prst="arc">
            <a:avLst/>
          </a:prstGeom>
          <a:ln w="7620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a:off x="2708481" y="2304022"/>
            <a:ext cx="902825" cy="381965"/>
          </a:xfrm>
          <a:prstGeom prst="arc">
            <a:avLst>
              <a:gd name="adj1" fmla="val 18580057"/>
              <a:gd name="adj2" fmla="val 0"/>
            </a:avLst>
          </a:prstGeom>
          <a:ln w="7620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p:cNvSpPr/>
          <p:nvPr/>
        </p:nvSpPr>
        <p:spPr>
          <a:xfrm>
            <a:off x="5219429" y="3734550"/>
            <a:ext cx="902825" cy="381965"/>
          </a:xfrm>
          <a:prstGeom prst="arc">
            <a:avLst/>
          </a:prstGeom>
          <a:ln w="7620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p:cNvSpPr/>
          <p:nvPr/>
        </p:nvSpPr>
        <p:spPr>
          <a:xfrm>
            <a:off x="8043283" y="4187045"/>
            <a:ext cx="902825" cy="381965"/>
          </a:xfrm>
          <a:prstGeom prst="arc">
            <a:avLst/>
          </a:prstGeom>
          <a:ln w="7620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74" name="Picture 2" descr="Image result for piano han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79544" y="2371504"/>
            <a:ext cx="1867910" cy="14818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p:cNvPicPr>
            <a:picLocks noChangeAspect="1" noChangeArrowheads="1"/>
          </p:cNvPicPr>
          <p:nvPr/>
        </p:nvPicPr>
        <p:blipFill rotWithShape="1">
          <a:blip r:embed="rId6">
            <a:extLst>
              <a:ext uri="{28A0092B-C50C-407E-A947-70E740481C1C}">
                <a14:useLocalDpi xmlns:a14="http://schemas.microsoft.com/office/drawing/2010/main" val="0"/>
              </a:ext>
            </a:extLst>
          </a:blip>
          <a:srcRect l="2825" t="3308" b="69281"/>
          <a:stretch/>
        </p:blipFill>
        <p:spPr bwMode="auto">
          <a:xfrm>
            <a:off x="21381" y="3611647"/>
            <a:ext cx="2607034" cy="96637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A81DB880-03A7-4E4E-B10C-CB046DCE6B73}" type="slidenum">
              <a:rPr lang="en-US" smtClean="0"/>
              <a:t>7</a:t>
            </a:fld>
            <a:endParaRPr lang="en-US"/>
          </a:p>
        </p:txBody>
      </p:sp>
    </p:spTree>
    <p:extLst>
      <p:ext uri="{BB962C8B-B14F-4D97-AF65-F5344CB8AC3E}">
        <p14:creationId xmlns:p14="http://schemas.microsoft.com/office/powerpoint/2010/main" val="33917143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rtificial neur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495" y="3718165"/>
            <a:ext cx="3906520" cy="26857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6799853" y="4527164"/>
            <a:ext cx="3280719" cy="1291965"/>
          </a:xfrm>
          <a:prstGeom prst="rect">
            <a:avLst/>
          </a:prstGeom>
        </p:spPr>
      </p:pic>
      <p:sp>
        <p:nvSpPr>
          <p:cNvPr id="7" name="Title 1">
            <a:extLst>
              <a:ext uri="{FF2B5EF4-FFF2-40B4-BE49-F238E27FC236}">
                <a16:creationId xmlns:a16="http://schemas.microsoft.com/office/drawing/2014/main" id="{DE6E2734-5A86-4E8B-BE06-6B7BA1DF70D8}"/>
              </a:ext>
            </a:extLst>
          </p:cNvPr>
          <p:cNvSpPr>
            <a:spLocks noGrp="1"/>
          </p:cNvSpPr>
          <p:nvPr>
            <p:ph type="title"/>
          </p:nvPr>
        </p:nvSpPr>
        <p:spPr>
          <a:xfrm>
            <a:off x="0" y="0"/>
            <a:ext cx="10515600" cy="1025611"/>
          </a:xfrm>
        </p:spPr>
        <p:txBody>
          <a:bodyPr>
            <a:normAutofit/>
          </a:bodyPr>
          <a:lstStyle/>
          <a:p>
            <a:r>
              <a:rPr lang="en-US" sz="2800" dirty="0" smtClean="0">
                <a:cs typeface="Calibri Light"/>
              </a:rPr>
              <a:t>   1. Some basics:</a:t>
            </a:r>
            <a:endParaRPr lang="en-US" sz="2800" dirty="0"/>
          </a:p>
        </p:txBody>
      </p:sp>
      <p:pic>
        <p:nvPicPr>
          <p:cNvPr id="8" name="Picture 2" descr="Image result for neuron"/>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749511" y="1187273"/>
            <a:ext cx="5789008" cy="270153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A81DB880-03A7-4E4E-B10C-CB046DCE6B73}" type="slidenum">
              <a:rPr lang="en-US" smtClean="0"/>
              <a:t>8</a:t>
            </a:fld>
            <a:endParaRPr lang="en-US"/>
          </a:p>
        </p:txBody>
      </p:sp>
    </p:spTree>
    <p:extLst>
      <p:ext uri="{BB962C8B-B14F-4D97-AF65-F5344CB8AC3E}">
        <p14:creationId xmlns:p14="http://schemas.microsoft.com/office/powerpoint/2010/main" val="10283526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56547" y="1964724"/>
            <a:ext cx="5010150" cy="3657600"/>
          </a:xfrm>
        </p:spPr>
      </p:pic>
      <p:pic>
        <p:nvPicPr>
          <p:cNvPr id="1026" name="Picture 2" descr="Artificial neur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286" y="2496066"/>
            <a:ext cx="2860792" cy="19667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293078" y="3039666"/>
            <a:ext cx="2761734" cy="1087586"/>
          </a:xfrm>
          <a:prstGeom prst="rect">
            <a:avLst/>
          </a:prstGeom>
        </p:spPr>
      </p:pic>
      <p:sp>
        <p:nvSpPr>
          <p:cNvPr id="7" name="Title 1">
            <a:extLst>
              <a:ext uri="{FF2B5EF4-FFF2-40B4-BE49-F238E27FC236}">
                <a16:creationId xmlns:a16="http://schemas.microsoft.com/office/drawing/2014/main" id="{DE6E2734-5A86-4E8B-BE06-6B7BA1DF70D8}"/>
              </a:ext>
            </a:extLst>
          </p:cNvPr>
          <p:cNvSpPr>
            <a:spLocks noGrp="1"/>
          </p:cNvSpPr>
          <p:nvPr>
            <p:ph type="title"/>
          </p:nvPr>
        </p:nvSpPr>
        <p:spPr>
          <a:xfrm>
            <a:off x="0" y="0"/>
            <a:ext cx="10515600" cy="1025611"/>
          </a:xfrm>
        </p:spPr>
        <p:txBody>
          <a:bodyPr>
            <a:normAutofit/>
          </a:bodyPr>
          <a:lstStyle/>
          <a:p>
            <a:r>
              <a:rPr lang="en-US" sz="2800" dirty="0" smtClean="0">
                <a:cs typeface="Calibri Light"/>
              </a:rPr>
              <a:t>   1. Some basics:</a:t>
            </a:r>
            <a:endParaRPr lang="en-US" sz="2800" dirty="0"/>
          </a:p>
        </p:txBody>
      </p:sp>
      <p:sp>
        <p:nvSpPr>
          <p:cNvPr id="5" name="TextBox 4"/>
          <p:cNvSpPr txBox="1"/>
          <p:nvPr/>
        </p:nvSpPr>
        <p:spPr>
          <a:xfrm>
            <a:off x="6845643" y="5745892"/>
            <a:ext cx="4819907" cy="338554"/>
          </a:xfrm>
          <a:prstGeom prst="rect">
            <a:avLst/>
          </a:prstGeom>
          <a:noFill/>
        </p:spPr>
        <p:txBody>
          <a:bodyPr wrap="square" rtlCol="0">
            <a:spAutoFit/>
          </a:bodyPr>
          <a:lstStyle/>
          <a:p>
            <a:r>
              <a:rPr lang="en-US" sz="1600" dirty="0" smtClean="0"/>
              <a:t>This is what a </a:t>
            </a:r>
            <a:r>
              <a:rPr lang="en-US" sz="1600" b="1" i="1" dirty="0" smtClean="0">
                <a:solidFill>
                  <a:srgbClr val="00B0F0"/>
                </a:solidFill>
              </a:rPr>
              <a:t>neuron</a:t>
            </a:r>
            <a:r>
              <a:rPr lang="en-US" sz="1600" dirty="0" smtClean="0"/>
              <a:t> can do, if the input is an image.</a:t>
            </a:r>
            <a:endParaRPr lang="en-US" sz="1600" dirty="0"/>
          </a:p>
        </p:txBody>
      </p:sp>
      <p:sp>
        <p:nvSpPr>
          <p:cNvPr id="9" name="Slide Number Placeholder 8"/>
          <p:cNvSpPr>
            <a:spLocks noGrp="1"/>
          </p:cNvSpPr>
          <p:nvPr>
            <p:ph type="sldNum" sz="quarter" idx="12"/>
          </p:nvPr>
        </p:nvSpPr>
        <p:spPr/>
        <p:txBody>
          <a:bodyPr/>
          <a:lstStyle/>
          <a:p>
            <a:fld id="{A81DB880-03A7-4E4E-B10C-CB046DCE6B73}" type="slidenum">
              <a:rPr lang="en-US" smtClean="0"/>
              <a:t>9</a:t>
            </a:fld>
            <a:endParaRPr lang="en-US"/>
          </a:p>
        </p:txBody>
      </p:sp>
    </p:spTree>
    <p:extLst>
      <p:ext uri="{BB962C8B-B14F-4D97-AF65-F5344CB8AC3E}">
        <p14:creationId xmlns:p14="http://schemas.microsoft.com/office/powerpoint/2010/main" val="14641120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1127</TotalTime>
  <Words>1093</Words>
  <Application>Microsoft Office PowerPoint</Application>
  <PresentationFormat>Widescreen</PresentationFormat>
  <Paragraphs>252</Paragraphs>
  <Slides>32</Slides>
  <Notes>15</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medium-content-sans-serif-font</vt:lpstr>
      <vt:lpstr>verdana</vt:lpstr>
      <vt:lpstr>Wingdings</vt:lpstr>
      <vt:lpstr>Office Theme</vt:lpstr>
      <vt:lpstr>PowerPoint Presentation</vt:lpstr>
      <vt:lpstr>Computer Vision for Medical Imaging with MatLab   Practical Implementations For Beginners</vt:lpstr>
      <vt:lpstr>   Goals for today:</vt:lpstr>
      <vt:lpstr>   You need:</vt:lpstr>
      <vt:lpstr>   Content:</vt:lpstr>
      <vt:lpstr>   1. Some basics:</vt:lpstr>
      <vt:lpstr>   1. Some basics:</vt:lpstr>
      <vt:lpstr>   1. Some basics:</vt:lpstr>
      <vt:lpstr>   1. Some basics:</vt:lpstr>
      <vt:lpstr>   1. Some basics:</vt:lpstr>
      <vt:lpstr>   1. Some basics:</vt:lpstr>
      <vt:lpstr>   1. Some basics:</vt:lpstr>
      <vt:lpstr>   1. Some basics:</vt:lpstr>
      <vt:lpstr>   1. Some basics:</vt:lpstr>
      <vt:lpstr>   1. Some basics:</vt:lpstr>
      <vt:lpstr>PowerPoint Presentation</vt:lpstr>
      <vt:lpstr>   1. Some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5. Useful resources and examples </vt:lpstr>
      <vt:lpstr>   5. Useful resources and examples </vt:lpstr>
      <vt:lpstr>PowerPoint Presentation</vt:lpstr>
      <vt:lpstr>PowerPoint Presentation</vt:lpstr>
      <vt:lpstr>PowerPoint Presentation</vt:lpstr>
      <vt:lpstr>Segmentation result</vt:lpstr>
      <vt:lpstr>Post Processing Volume</vt:lpstr>
    </vt:vector>
  </TitlesOfParts>
  <Company>University of Twente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Sirmaçek, B. (EWI)</dc:creator>
  <cp:lastModifiedBy>Sirmaçek, B. (EWI)</cp:lastModifiedBy>
  <cp:revision>82</cp:revision>
  <dcterms:created xsi:type="dcterms:W3CDTF">2018-04-23T15:40:30Z</dcterms:created>
  <dcterms:modified xsi:type="dcterms:W3CDTF">2018-05-03T10:30:54Z</dcterms:modified>
</cp:coreProperties>
</file>